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1"/>
  </p:notesMasterIdLst>
  <p:sldIdLst>
    <p:sldId id="264" r:id="rId2"/>
    <p:sldId id="266" r:id="rId3"/>
    <p:sldId id="271" r:id="rId4"/>
    <p:sldId id="272" r:id="rId5"/>
    <p:sldId id="314" r:id="rId6"/>
    <p:sldId id="265" r:id="rId7"/>
    <p:sldId id="282" r:id="rId8"/>
    <p:sldId id="293" r:id="rId9"/>
    <p:sldId id="260" r:id="rId10"/>
    <p:sldId id="285" r:id="rId11"/>
    <p:sldId id="287" r:id="rId12"/>
    <p:sldId id="288" r:id="rId13"/>
    <p:sldId id="290" r:id="rId14"/>
    <p:sldId id="291" r:id="rId15"/>
    <p:sldId id="273" r:id="rId16"/>
    <p:sldId id="274" r:id="rId17"/>
    <p:sldId id="277" r:id="rId18"/>
    <p:sldId id="316" r:id="rId19"/>
    <p:sldId id="299" r:id="rId20"/>
    <p:sldId id="298" r:id="rId21"/>
    <p:sldId id="300" r:id="rId22"/>
    <p:sldId id="347" r:id="rId23"/>
    <p:sldId id="301" r:id="rId24"/>
    <p:sldId id="318" r:id="rId25"/>
    <p:sldId id="319" r:id="rId26"/>
    <p:sldId id="321" r:id="rId27"/>
    <p:sldId id="323" r:id="rId28"/>
    <p:sldId id="324" r:id="rId29"/>
    <p:sldId id="303" r:id="rId30"/>
    <p:sldId id="306" r:id="rId31"/>
    <p:sldId id="307" r:id="rId32"/>
    <p:sldId id="311" r:id="rId33"/>
    <p:sldId id="343" r:id="rId34"/>
    <p:sldId id="338" r:id="rId35"/>
    <p:sldId id="348" r:id="rId36"/>
    <p:sldId id="351" r:id="rId37"/>
    <p:sldId id="352" r:id="rId38"/>
    <p:sldId id="342" r:id="rId39"/>
    <p:sldId id="340" r:id="rId40"/>
    <p:sldId id="345" r:id="rId41"/>
    <p:sldId id="344" r:id="rId42"/>
    <p:sldId id="336" r:id="rId43"/>
    <p:sldId id="346" r:id="rId44"/>
    <p:sldId id="332" r:id="rId45"/>
    <p:sldId id="333" r:id="rId46"/>
    <p:sldId id="334" r:id="rId47"/>
    <p:sldId id="297" r:id="rId48"/>
    <p:sldId id="294" r:id="rId49"/>
    <p:sldId id="295" r:id="rId5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600000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C46FD85-1FF1-4C76-8332-78CD13A0BA14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F6523B5-1327-427C-A2E9-AFF01F6A3C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634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38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306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40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8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947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324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9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590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749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11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758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89F61-5313-42CD-B52F-6AD2A45DCC03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345F3-3FE9-4681-B399-7B09BCCACD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353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3.png"/><Relationship Id="rId7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youtube.com/watch?v=ToIXSwZ1pJU&amp;t=760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jXVDeUHMSA&amp;t=71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72.png"/><Relationship Id="rId7" Type="http://schemas.openxmlformats.org/officeDocument/2006/relationships/image" Target="../media/image1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73.png"/><Relationship Id="rId9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104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708936-689C-4BE5-8DBD-ECAE0B5DC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/>
          </a:bodyPr>
          <a:lstStyle/>
          <a:p>
            <a:pPr algn="r"/>
            <a:r>
              <a:rPr lang="en-CA" sz="4400" dirty="0">
                <a:latin typeface="Bahnschrift Light SemiCondensed" panose="020B0502040204020203" pitchFamily="34" charset="0"/>
              </a:rPr>
              <a:t>Differential Equations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0A1143-0371-4120-8B7F-DC62ECD37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latin typeface="Bahnschrift Light" panose="020B0502040204020203" pitchFamily="34" charset="0"/>
              </a:rPr>
              <a:t>Quantifying Causality</a:t>
            </a:r>
          </a:p>
        </p:txBody>
      </p:sp>
      <p:pic>
        <p:nvPicPr>
          <p:cNvPr id="8" name="Picture 7" descr="A sunset over the water&#10;&#10;Description automatically generated">
            <a:extLst>
              <a:ext uri="{FF2B5EF4-FFF2-40B4-BE49-F238E27FC236}">
                <a16:creationId xmlns:a16="http://schemas.microsoft.com/office/drawing/2014/main" id="{E82BC662-D107-4EF4-BE84-53E880B6F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9" r="2347" b="-1"/>
          <a:stretch/>
        </p:blipFill>
        <p:spPr>
          <a:xfrm>
            <a:off x="-2192" y="10"/>
            <a:ext cx="8436340" cy="6857990"/>
          </a:xfrm>
          <a:custGeom>
            <a:avLst/>
            <a:gdLst>
              <a:gd name="connsiteX0" fmla="*/ 6950358 w 8436340"/>
              <a:gd name="connsiteY0" fmla="*/ 3911316 h 6858000"/>
              <a:gd name="connsiteX1" fmla="*/ 6950358 w 8436340"/>
              <a:gd name="connsiteY1" fmla="*/ 3925503 h 6858000"/>
              <a:gd name="connsiteX2" fmla="*/ 6948404 w 8436340"/>
              <a:gd name="connsiteY2" fmla="*/ 3918409 h 6858000"/>
              <a:gd name="connsiteX3" fmla="*/ 890899 w 8436340"/>
              <a:gd name="connsiteY3" fmla="*/ 2071857 h 6858000"/>
              <a:gd name="connsiteX4" fmla="*/ 4934362 w 8436340"/>
              <a:gd name="connsiteY4" fmla="*/ 2071857 h 6858000"/>
              <a:gd name="connsiteX5" fmla="*/ 5554418 w 8436340"/>
              <a:gd name="connsiteY5" fmla="*/ 2437296 h 6858000"/>
              <a:gd name="connsiteX6" fmla="*/ 7580515 w 8436340"/>
              <a:gd name="connsiteY6" fmla="*/ 5926372 h 6858000"/>
              <a:gd name="connsiteX7" fmla="*/ 7580515 w 8436340"/>
              <a:gd name="connsiteY7" fmla="*/ 6639850 h 6858000"/>
              <a:gd name="connsiteX8" fmla="*/ 7473670 w 8436340"/>
              <a:gd name="connsiteY8" fmla="*/ 6823844 h 6858000"/>
              <a:gd name="connsiteX9" fmla="*/ 7453836 w 8436340"/>
              <a:gd name="connsiteY9" fmla="*/ 6858000 h 6858000"/>
              <a:gd name="connsiteX10" fmla="*/ 0 w 8436340"/>
              <a:gd name="connsiteY10" fmla="*/ 6858000 h 6858000"/>
              <a:gd name="connsiteX11" fmla="*/ 0 w 8436340"/>
              <a:gd name="connsiteY11" fmla="*/ 2890622 h 6858000"/>
              <a:gd name="connsiteX12" fmla="*/ 78831 w 8436340"/>
              <a:gd name="connsiteY12" fmla="*/ 2754282 h 6858000"/>
              <a:gd name="connsiteX13" fmla="*/ 262110 w 8436340"/>
              <a:gd name="connsiteY13" fmla="*/ 2437296 h 6858000"/>
              <a:gd name="connsiteX14" fmla="*/ 890899 w 8436340"/>
              <a:gd name="connsiteY14" fmla="*/ 2071857 h 6858000"/>
              <a:gd name="connsiteX15" fmla="*/ 6355444 w 8436340"/>
              <a:gd name="connsiteY15" fmla="*/ 753840 h 6858000"/>
              <a:gd name="connsiteX16" fmla="*/ 7595013 w 8436340"/>
              <a:gd name="connsiteY16" fmla="*/ 753840 h 6858000"/>
              <a:gd name="connsiteX17" fmla="*/ 7785098 w 8436340"/>
              <a:gd name="connsiteY17" fmla="*/ 865869 h 6858000"/>
              <a:gd name="connsiteX18" fmla="*/ 8406222 w 8436340"/>
              <a:gd name="connsiteY18" fmla="*/ 1935484 h 6858000"/>
              <a:gd name="connsiteX19" fmla="*/ 8406222 w 8436340"/>
              <a:gd name="connsiteY19" fmla="*/ 2154207 h 6858000"/>
              <a:gd name="connsiteX20" fmla="*/ 7785098 w 8436340"/>
              <a:gd name="connsiteY20" fmla="*/ 3223823 h 6858000"/>
              <a:gd name="connsiteX21" fmla="*/ 7595013 w 8436340"/>
              <a:gd name="connsiteY21" fmla="*/ 3335852 h 6858000"/>
              <a:gd name="connsiteX22" fmla="*/ 6355444 w 8436340"/>
              <a:gd name="connsiteY22" fmla="*/ 3335852 h 6858000"/>
              <a:gd name="connsiteX23" fmla="*/ 6162682 w 8436340"/>
              <a:gd name="connsiteY23" fmla="*/ 3223823 h 6858000"/>
              <a:gd name="connsiteX24" fmla="*/ 5544237 w 8436340"/>
              <a:gd name="connsiteY24" fmla="*/ 2154207 h 6858000"/>
              <a:gd name="connsiteX25" fmla="*/ 5544237 w 8436340"/>
              <a:gd name="connsiteY25" fmla="*/ 1935484 h 6858000"/>
              <a:gd name="connsiteX26" fmla="*/ 6162682 w 8436340"/>
              <a:gd name="connsiteY26" fmla="*/ 865869 h 6858000"/>
              <a:gd name="connsiteX27" fmla="*/ 6355444 w 8436340"/>
              <a:gd name="connsiteY27" fmla="*/ 753840 h 6858000"/>
              <a:gd name="connsiteX28" fmla="*/ 0 w 8436340"/>
              <a:gd name="connsiteY28" fmla="*/ 0 h 6858000"/>
              <a:gd name="connsiteX29" fmla="*/ 6535339 w 8436340"/>
              <a:gd name="connsiteY29" fmla="*/ 0 h 6858000"/>
              <a:gd name="connsiteX30" fmla="*/ 6421432 w 8436340"/>
              <a:gd name="connsiteY30" fmla="*/ 196155 h 6858000"/>
              <a:gd name="connsiteX31" fmla="*/ 5612367 w 8436340"/>
              <a:gd name="connsiteY31" fmla="*/ 1589421 h 6858000"/>
              <a:gd name="connsiteX32" fmla="*/ 4992310 w 8436340"/>
              <a:gd name="connsiteY32" fmla="*/ 1954861 h 6858000"/>
              <a:gd name="connsiteX33" fmla="*/ 948847 w 8436340"/>
              <a:gd name="connsiteY33" fmla="*/ 1954861 h 6858000"/>
              <a:gd name="connsiteX34" fmla="*/ 320058 w 8436340"/>
              <a:gd name="connsiteY34" fmla="*/ 1589421 h 6858000"/>
              <a:gd name="connsiteX35" fmla="*/ 4048 w 8436340"/>
              <a:gd name="connsiteY35" fmla="*/ 1042874 h 6858000"/>
              <a:gd name="connsiteX36" fmla="*/ 0 w 8436340"/>
              <a:gd name="connsiteY36" fmla="*/ 10358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139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7273-B1D2-4431-9AFA-27FBAAD0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1st order, linear, explicit 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88D75-0978-4FB7-8643-BBF07FFCE4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3852" y="2057307"/>
                <a:ext cx="1743635" cy="9489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88D75-0978-4FB7-8643-BBF07FFCE4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3852" y="2057307"/>
                <a:ext cx="1743635" cy="948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C0B3-690A-41BB-A558-C55DBCC6543A}"/>
                  </a:ext>
                </a:extLst>
              </p:cNvPr>
              <p:cNvSpPr txBox="1"/>
              <p:nvPr/>
            </p:nvSpPr>
            <p:spPr>
              <a:xfrm>
                <a:off x="2474324" y="3429000"/>
                <a:ext cx="16426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C0B3-690A-41BB-A558-C55DBCC6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324" y="3429000"/>
                <a:ext cx="16426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3825-7AE3-4528-B00F-8B8E11425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0" y="1789066"/>
            <a:ext cx="5026212" cy="3769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36DE57-03F4-4BB6-B0AF-1CCD2561CE85}"/>
                  </a:ext>
                </a:extLst>
              </p:cNvPr>
              <p:cNvSpPr txBox="1"/>
              <p:nvPr/>
            </p:nvSpPr>
            <p:spPr>
              <a:xfrm>
                <a:off x="772801" y="4321830"/>
                <a:ext cx="5045740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CA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</m:sup>
                          </m:sSup>
                        </m:e>
                      </m:d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𝑎𝑘</m:t>
                      </m:r>
                      <m:sSup>
                        <m:sSupPr>
                          <m:ctrlP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36DE57-03F4-4BB6-B0AF-1CCD2561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1" y="4321830"/>
                <a:ext cx="5045740" cy="91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89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D8FFBC-2ED9-4F74-8559-594B01899659}"/>
              </a:ext>
            </a:extLst>
          </p:cNvPr>
          <p:cNvSpPr/>
          <p:nvPr/>
        </p:nvSpPr>
        <p:spPr>
          <a:xfrm>
            <a:off x="6515927" y="484833"/>
            <a:ext cx="5072574" cy="5888334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56FAF-7AA1-47B0-9367-40C870A81F35}"/>
                  </a:ext>
                </a:extLst>
              </p:cNvPr>
              <p:cNvSpPr txBox="1"/>
              <p:nvPr/>
            </p:nvSpPr>
            <p:spPr>
              <a:xfrm>
                <a:off x="942923" y="2153109"/>
                <a:ext cx="19146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56FAF-7AA1-47B0-9367-40C870A81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3" y="2153109"/>
                <a:ext cx="191462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83075-9278-42BE-B953-0021F3E120D9}"/>
                  </a:ext>
                </a:extLst>
              </p:cNvPr>
              <p:cNvSpPr txBox="1"/>
              <p:nvPr/>
            </p:nvSpPr>
            <p:spPr>
              <a:xfrm>
                <a:off x="3671366" y="2153109"/>
                <a:ext cx="16426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83075-9278-42BE-B953-0021F3E12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66" y="2153109"/>
                <a:ext cx="16426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683C07D-6D35-44D9-87F0-147B33CB25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420" y="1053433"/>
                <a:ext cx="1743635" cy="94895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683C07D-6D35-44D9-87F0-147B33CB2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420" y="1053433"/>
                <a:ext cx="1743635" cy="94895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A4F2525-57AB-4E27-9E3B-C7C7BB22D0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0896" y="1053432"/>
                <a:ext cx="1743635" cy="9489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A4F2525-57AB-4E27-9E3B-C7C7BB22D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896" y="1053432"/>
                <a:ext cx="1743635" cy="9489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D6B6ABE-C74A-430F-A197-10ECBE205204}"/>
              </a:ext>
            </a:extLst>
          </p:cNvPr>
          <p:cNvSpPr txBox="1"/>
          <p:nvPr/>
        </p:nvSpPr>
        <p:spPr>
          <a:xfrm>
            <a:off x="924858" y="3962633"/>
            <a:ext cx="4436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Where did these come from?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1946A3-36E6-4690-A7AC-0C97D75018FC}"/>
              </a:ext>
            </a:extLst>
          </p:cNvPr>
          <p:cNvCxnSpPr>
            <a:cxnSpLocks/>
          </p:cNvCxnSpPr>
          <p:nvPr/>
        </p:nvCxnSpPr>
        <p:spPr>
          <a:xfrm flipH="1" flipV="1">
            <a:off x="2666647" y="2713054"/>
            <a:ext cx="393560" cy="112206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BED44-CB13-4820-9DCA-256C3D5A27C5}"/>
              </a:ext>
            </a:extLst>
          </p:cNvPr>
          <p:cNvCxnSpPr>
            <a:cxnSpLocks/>
          </p:cNvCxnSpPr>
          <p:nvPr/>
        </p:nvCxnSpPr>
        <p:spPr>
          <a:xfrm flipV="1">
            <a:off x="3060207" y="2542232"/>
            <a:ext cx="1349829" cy="129288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188F3F-C402-49A5-A47E-D11D94284026}"/>
                  </a:ext>
                </a:extLst>
              </p:cNvPr>
              <p:cNvSpPr txBox="1"/>
              <p:nvPr/>
            </p:nvSpPr>
            <p:spPr>
              <a:xfrm>
                <a:off x="1033829" y="4636579"/>
                <a:ext cx="4111254" cy="1193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188F3F-C402-49A5-A47E-D11D9428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29" y="4636579"/>
                <a:ext cx="4111254" cy="1193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8EC8BE4-09CD-4F5F-BEB9-F5BC1402749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99" y="555586"/>
            <a:ext cx="4930290" cy="3457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A4D56-8F40-4902-9B93-950862867AA4}"/>
                  </a:ext>
                </a:extLst>
              </p:cNvPr>
              <p:cNvSpPr txBox="1"/>
              <p:nvPr/>
            </p:nvSpPr>
            <p:spPr>
              <a:xfrm>
                <a:off x="6951632" y="4328712"/>
                <a:ext cx="4210259" cy="172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All these lines have the same slope.</a:t>
                </a:r>
              </a:p>
              <a:p>
                <a:r>
                  <a:rPr lang="en-CA" dirty="0"/>
                  <a:t>They </a:t>
                </a:r>
                <a:r>
                  <a:rPr lang="en-CA" u="sng" dirty="0"/>
                  <a:t>all</a:t>
                </a:r>
                <a:r>
                  <a:rPr lang="en-CA" dirty="0"/>
                  <a:t> satisfy the differential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A differential equation alone is not a well-posed problem.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A4D56-8F40-4902-9B93-950862867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32" y="4328712"/>
                <a:ext cx="4210259" cy="1726242"/>
              </a:xfrm>
              <a:prstGeom prst="rect">
                <a:avLst/>
              </a:prstGeom>
              <a:blipFill>
                <a:blip r:embed="rId8"/>
                <a:stretch>
                  <a:fillRect l="-1158" t="-1767" b="-49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65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100D-731F-44CF-81F6-F5507B92998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>
                <a:latin typeface="Bahnschrift Light" panose="020B0502040204020203" pitchFamily="34" charset="0"/>
              </a:rPr>
              <a:t>Parts of a differential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FBFD-19B1-4721-A545-314F92A0E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7475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>
                <a:latin typeface="Bahnschrift SemiLight SemiConde" panose="020B0502040204020203" pitchFamily="34" charset="0"/>
              </a:rPr>
              <a:t>The differentials</a:t>
            </a:r>
          </a:p>
          <a:p>
            <a:r>
              <a:rPr lang="en-CA" dirty="0">
                <a:latin typeface="Bahnschrift SemiLight SemiConde" panose="020B0502040204020203" pitchFamily="34" charset="0"/>
              </a:rPr>
              <a:t>The initial conditions/boundary values: </a:t>
            </a:r>
            <a:r>
              <a:rPr lang="en-CA" dirty="0">
                <a:solidFill>
                  <a:srgbClr val="00B0F0"/>
                </a:solidFill>
                <a:latin typeface="Bahnschrift SemiLight SemiConde" panose="020B0502040204020203" pitchFamily="34" charset="0"/>
              </a:rPr>
              <a:t>where do we start?</a:t>
            </a:r>
          </a:p>
        </p:txBody>
      </p:sp>
      <p:pic>
        <p:nvPicPr>
          <p:cNvPr id="2050" name="Picture 2" descr="Image result for evolution">
            <a:extLst>
              <a:ext uri="{FF2B5EF4-FFF2-40B4-BE49-F238E27FC236}">
                <a16:creationId xmlns:a16="http://schemas.microsoft.com/office/drawing/2014/main" id="{B6ADCF4B-AEF8-4ED7-BDF7-2B2F468BA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6"/>
          <a:stretch/>
        </p:blipFill>
        <p:spPr bwMode="auto">
          <a:xfrm>
            <a:off x="2827617" y="3429000"/>
            <a:ext cx="6536765" cy="323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63A883-863F-4BCC-9C28-61A05CA82099}"/>
              </a:ext>
            </a:extLst>
          </p:cNvPr>
          <p:cNvSpPr/>
          <p:nvPr/>
        </p:nvSpPr>
        <p:spPr>
          <a:xfrm>
            <a:off x="2928471" y="4582107"/>
            <a:ext cx="1637553" cy="1804894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223D6474-7850-4371-A93E-880B9DDB4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8223" y="3324060"/>
            <a:ext cx="1258047" cy="12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16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7273-B1D2-4431-9AFA-27FBAAD0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Initial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88D75-0978-4FB7-8643-BBF07FFCE4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6118" y="1895012"/>
                <a:ext cx="1743635" cy="94895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88D75-0978-4FB7-8643-BBF07FFCE4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6118" y="1895012"/>
                <a:ext cx="1743635" cy="948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C0B3-690A-41BB-A558-C55DBCC6543A}"/>
                  </a:ext>
                </a:extLst>
              </p:cNvPr>
              <p:cNvSpPr txBox="1"/>
              <p:nvPr/>
            </p:nvSpPr>
            <p:spPr>
              <a:xfrm>
                <a:off x="1833480" y="3094558"/>
                <a:ext cx="19146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C0B3-690A-41BB-A558-C55DBCC6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80" y="3094558"/>
                <a:ext cx="191462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9E18782-B3C5-4F29-84B5-474105737D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9753" y="2131013"/>
                <a:ext cx="1743635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9E18782-B3C5-4F29-84B5-47410573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53" y="2131013"/>
                <a:ext cx="17436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FBCF1-4177-4E24-AFAA-D58A9F5EC724}"/>
                  </a:ext>
                </a:extLst>
              </p:cNvPr>
              <p:cNvSpPr txBox="1"/>
              <p:nvPr/>
            </p:nvSpPr>
            <p:spPr>
              <a:xfrm>
                <a:off x="1836544" y="3555721"/>
                <a:ext cx="33956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∙0+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FBCF1-4177-4E24-AFAA-D58A9F5EC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544" y="3555721"/>
                <a:ext cx="33956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4C2F4A-ECC5-4AEA-BFAC-723519748D08}"/>
                  </a:ext>
                </a:extLst>
              </p:cNvPr>
              <p:cNvSpPr txBox="1"/>
              <p:nvPr/>
            </p:nvSpPr>
            <p:spPr>
              <a:xfrm>
                <a:off x="1833480" y="4058103"/>
                <a:ext cx="1545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4C2F4A-ECC5-4AEA-BFAC-72351974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80" y="4058103"/>
                <a:ext cx="15450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BD8EBB-D438-4910-A79A-439A0B4F5586}"/>
                  </a:ext>
                </a:extLst>
              </p:cNvPr>
              <p:cNvSpPr txBox="1"/>
              <p:nvPr/>
            </p:nvSpPr>
            <p:spPr>
              <a:xfrm>
                <a:off x="1833480" y="4540104"/>
                <a:ext cx="12855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BD8EBB-D438-4910-A79A-439A0B4F5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80" y="4540104"/>
                <a:ext cx="128554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432FF2A5-69AE-43D8-BB45-4DA89782F5D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50" y="1434817"/>
            <a:ext cx="4930290" cy="345734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327910-54E0-42EB-9225-BD650E2B7D9F}"/>
              </a:ext>
            </a:extLst>
          </p:cNvPr>
          <p:cNvCxnSpPr>
            <a:cxnSpLocks/>
          </p:cNvCxnSpPr>
          <p:nvPr/>
        </p:nvCxnSpPr>
        <p:spPr>
          <a:xfrm flipV="1">
            <a:off x="6607833" y="3094558"/>
            <a:ext cx="3839901" cy="14189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EE7DA2-C4E0-44FF-BBE8-9AA1FA0B07F2}"/>
              </a:ext>
            </a:extLst>
          </p:cNvPr>
          <p:cNvCxnSpPr/>
          <p:nvPr/>
        </p:nvCxnSpPr>
        <p:spPr>
          <a:xfrm flipV="1">
            <a:off x="8053754" y="4015154"/>
            <a:ext cx="390141" cy="168226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3DE0F0-4ADC-49C4-B292-D12AC0731188}"/>
              </a:ext>
            </a:extLst>
          </p:cNvPr>
          <p:cNvSpPr txBox="1"/>
          <p:nvPr/>
        </p:nvSpPr>
        <p:spPr>
          <a:xfrm>
            <a:off x="5141963" y="5812754"/>
            <a:ext cx="582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This is now the unique solution to our </a:t>
            </a:r>
            <a:r>
              <a:rPr lang="en-CA" i="1" dirty="0">
                <a:solidFill>
                  <a:srgbClr val="FFFF00"/>
                </a:solidFill>
              </a:rPr>
              <a:t>Initial Value Problem.</a:t>
            </a:r>
          </a:p>
        </p:txBody>
      </p:sp>
    </p:spTree>
    <p:extLst>
      <p:ext uri="{BB962C8B-B14F-4D97-AF65-F5344CB8AC3E}">
        <p14:creationId xmlns:p14="http://schemas.microsoft.com/office/powerpoint/2010/main" val="229367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7273-B1D2-4431-9AFA-27FBAAD0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Boundary Values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A70BA-3EE0-462C-B3AB-B68C0E108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8123" cy="1011360"/>
          </a:xfrm>
        </p:spPr>
        <p:txBody>
          <a:bodyPr/>
          <a:lstStyle/>
          <a:p>
            <a:r>
              <a:rPr lang="en-CA" dirty="0"/>
              <a:t>Specify behaviour on the boundary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167AC-3C5E-4504-83D3-6C9C47CBE9BB}"/>
              </a:ext>
            </a:extLst>
          </p:cNvPr>
          <p:cNvSpPr txBox="1"/>
          <p:nvPr/>
        </p:nvSpPr>
        <p:spPr>
          <a:xfrm>
            <a:off x="8305800" y="230188"/>
            <a:ext cx="376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F0"/>
                </a:solidFill>
              </a:rPr>
              <a:t>Video from: 3Blue1Brown. Solving the heat equation</a:t>
            </a:r>
            <a:r>
              <a:rPr lang="en-CA" i="1" dirty="0">
                <a:solidFill>
                  <a:srgbClr val="00B0F0"/>
                </a:solidFill>
              </a:rPr>
              <a:t>. </a:t>
            </a:r>
            <a:r>
              <a:rPr lang="en-CA" i="1" dirty="0" err="1">
                <a:solidFill>
                  <a:srgbClr val="00B0F0"/>
                </a:solidFill>
              </a:rPr>
              <a:t>Youtube</a:t>
            </a:r>
            <a:r>
              <a:rPr lang="en-CA" i="1" dirty="0">
                <a:solidFill>
                  <a:srgbClr val="00B0F0"/>
                </a:solidFill>
              </a:rPr>
              <a:t>.</a:t>
            </a:r>
            <a:endParaRPr lang="en-CA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D61EE6-8F7E-4966-A794-87A6098E199B}"/>
                  </a:ext>
                </a:extLst>
              </p:cNvPr>
              <p:cNvSpPr txBox="1"/>
              <p:nvPr/>
            </p:nvSpPr>
            <p:spPr>
              <a:xfrm>
                <a:off x="7576458" y="1418338"/>
                <a:ext cx="4368568" cy="95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D61EE6-8F7E-4966-A794-87A6098E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58" y="1418338"/>
                <a:ext cx="4368568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A7F482DD-6D84-4B70-9164-4D937F327AA5}"/>
              </a:ext>
            </a:extLst>
          </p:cNvPr>
          <p:cNvSpPr/>
          <p:nvPr/>
        </p:nvSpPr>
        <p:spPr>
          <a:xfrm>
            <a:off x="463061" y="4647589"/>
            <a:ext cx="2291861" cy="1647092"/>
          </a:xfrm>
          <a:prstGeom prst="irregularSeal1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rgbClr val="002060"/>
                </a:solidFill>
              </a:rPr>
              <a:t>PDE</a:t>
            </a:r>
            <a:endParaRPr lang="en-CA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DE2181-A287-48B1-950F-D5F39635EBDA}"/>
                  </a:ext>
                </a:extLst>
              </p:cNvPr>
              <p:cNvSpPr txBox="1"/>
              <p:nvPr/>
            </p:nvSpPr>
            <p:spPr>
              <a:xfrm>
                <a:off x="9754195" y="2743901"/>
                <a:ext cx="15996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DE2181-A287-48B1-950F-D5F39635E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195" y="2743901"/>
                <a:ext cx="159960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F03CD04-550D-4DDD-973A-E5231377629E}"/>
              </a:ext>
            </a:extLst>
          </p:cNvPr>
          <p:cNvSpPr/>
          <p:nvPr/>
        </p:nvSpPr>
        <p:spPr>
          <a:xfrm>
            <a:off x="3478937" y="3651684"/>
            <a:ext cx="5234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7"/>
              </a:rPr>
              <a:t>https://www.youtube.com/watch?v=ToIXSwZ1pJU&amp;t=760s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849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951E8F-27F7-4EBD-BA76-1A2C0B4DA66E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167957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Bahnschrift SemiLight SemiConde" panose="020B0502040204020203" pitchFamily="34" charset="0"/>
              </a:rPr>
              <a:t>The differentials</a:t>
            </a:r>
          </a:p>
          <a:p>
            <a:r>
              <a:rPr lang="en-CA" dirty="0">
                <a:latin typeface="Bahnschrift SemiLight SemiConde" panose="020B0502040204020203" pitchFamily="34" charset="0"/>
              </a:rPr>
              <a:t>The initial conditions/boundary values</a:t>
            </a:r>
          </a:p>
          <a:p>
            <a:r>
              <a:rPr lang="en-CA" dirty="0">
                <a:latin typeface="Bahnschrift SemiLight SemiConde" panose="020B0502040204020203" pitchFamily="34" charset="0"/>
              </a:rPr>
              <a:t>The variables: </a:t>
            </a:r>
            <a:r>
              <a:rPr lang="en-CA" dirty="0">
                <a:solidFill>
                  <a:srgbClr val="00B0F0"/>
                </a:solidFill>
                <a:latin typeface="Bahnschrift SemiLight SemiConde" panose="020B0502040204020203" pitchFamily="34" charset="0"/>
              </a:rPr>
              <a:t>What in the universe do we want to model?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7100D-731F-44CF-81F6-F5507B92998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>
                <a:latin typeface="Bahnschrift Light" panose="020B0502040204020203" pitchFamily="34" charset="0"/>
              </a:rPr>
              <a:t>Parts of a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20D043E-69F3-48F1-ACCF-B6B20C7E4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579733"/>
                  </p:ext>
                </p:extLst>
              </p:nvPr>
            </p:nvGraphicFramePr>
            <p:xfrm>
              <a:off x="3643033" y="3640136"/>
              <a:ext cx="4905934" cy="30454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03692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3202242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70834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70834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687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70834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20D043E-69F3-48F1-ACCF-B6B20C7E4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579733"/>
                  </p:ext>
                </p:extLst>
              </p:nvPr>
            </p:nvGraphicFramePr>
            <p:xfrm>
              <a:off x="3643033" y="3640136"/>
              <a:ext cx="4905934" cy="30454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03692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3202242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7858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187857" b="-287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232" b="-287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7858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187857" b="-187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232" t="-100000" b="-187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687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7858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7597" r="-18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232" t="-287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6871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6F4CFA-58A6-45BF-B7ED-EFD3AC851C0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49682" y="1634918"/>
              <a:ext cx="6223554" cy="468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61263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4062291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90000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 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…</a:t>
                          </a:r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CA" sz="2400" dirty="0"/>
                        </a:p>
                      </a:txBody>
                      <a:tcPr anchor="ctr"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016048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>
                        <a:solidFill>
                          <a:srgbClr val="6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8412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…</a:t>
                          </a:r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>
                        <a:solidFill>
                          <a:srgbClr val="6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6F4CFA-58A6-45BF-B7ED-EFD3AC851C0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49682" y="1634918"/>
              <a:ext cx="6223554" cy="468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61263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4062291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90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187606" b="-4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303" b="-4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…</a:t>
                          </a:r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CA" sz="2400" dirty="0"/>
                        </a:p>
                      </a:txBody>
                      <a:tcPr anchor="ctr"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016048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59459" r="-187606" b="-25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303" t="-159459" b="-259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59459" r="-187606" b="-15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303" t="-259459" b="-159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8412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…</a:t>
                          </a:r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8919" r="-18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303" t="-4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9E48C90-E572-4C12-BC6E-D1662072E828}"/>
              </a:ext>
            </a:extLst>
          </p:cNvPr>
          <p:cNvSpPr txBox="1"/>
          <p:nvPr/>
        </p:nvSpPr>
        <p:spPr>
          <a:xfrm>
            <a:off x="958767" y="386633"/>
            <a:ext cx="1027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1. </a:t>
            </a:r>
            <a:r>
              <a:rPr lang="en-CA" sz="3600" dirty="0">
                <a:solidFill>
                  <a:srgbClr val="FFFF00"/>
                </a:solidFill>
              </a:rPr>
              <a:t>Interaction strength</a:t>
            </a:r>
            <a:r>
              <a:rPr lang="en-CA" sz="3600" dirty="0"/>
              <a:t> with variable of interest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4B1CE9-9961-4404-A583-579863037E68}"/>
              </a:ext>
            </a:extLst>
          </p:cNvPr>
          <p:cNvSpPr/>
          <p:nvPr/>
        </p:nvSpPr>
        <p:spPr>
          <a:xfrm>
            <a:off x="8626220" y="4279958"/>
            <a:ext cx="2350477" cy="2092798"/>
          </a:xfrm>
          <a:prstGeom prst="ellipse">
            <a:avLst/>
          </a:prstGeom>
          <a:solidFill>
            <a:srgbClr val="600000"/>
          </a:solidFill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6E6F0-F47A-41E6-93CC-D464B795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392" y="4463545"/>
            <a:ext cx="1828959" cy="15241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1E197F4-0578-4839-BA46-05CBA90734DC}"/>
              </a:ext>
            </a:extLst>
          </p:cNvPr>
          <p:cNvSpPr/>
          <p:nvPr/>
        </p:nvSpPr>
        <p:spPr>
          <a:xfrm>
            <a:off x="8629563" y="1692756"/>
            <a:ext cx="2350477" cy="2092798"/>
          </a:xfrm>
          <a:prstGeom prst="ellipse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E4477B-D575-42F8-BD21-3E62BB65F983}"/>
                  </a:ext>
                </a:extLst>
              </p:cNvPr>
              <p:cNvSpPr txBox="1"/>
              <p:nvPr/>
            </p:nvSpPr>
            <p:spPr>
              <a:xfrm>
                <a:off x="9497071" y="1847420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E4477B-D575-42F8-BD21-3E62BB65F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071" y="1847420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B2F26B-942A-4B17-9570-7B47394E7FB4}"/>
                  </a:ext>
                </a:extLst>
              </p:cNvPr>
              <p:cNvSpPr txBox="1"/>
              <p:nvPr/>
            </p:nvSpPr>
            <p:spPr>
              <a:xfrm>
                <a:off x="9036302" y="263182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B2F26B-942A-4B17-9570-7B47394E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302" y="2631821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5D2F3B-2D11-43A8-AE73-EA8922F70BC4}"/>
                  </a:ext>
                </a:extLst>
              </p:cNvPr>
              <p:cNvSpPr txBox="1"/>
              <p:nvPr/>
            </p:nvSpPr>
            <p:spPr>
              <a:xfrm>
                <a:off x="9957837" y="275411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5D2F3B-2D11-43A8-AE73-EA8922F70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837" y="2754112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9F2D4B-9982-41E9-8DCE-25EAE272D986}"/>
              </a:ext>
            </a:extLst>
          </p:cNvPr>
          <p:cNvCxnSpPr>
            <a:cxnSpLocks/>
          </p:cNvCxnSpPr>
          <p:nvPr/>
        </p:nvCxnSpPr>
        <p:spPr>
          <a:xfrm flipH="1">
            <a:off x="9386137" y="2216752"/>
            <a:ext cx="239945" cy="4713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7C5DAB-C164-4B7D-B394-6C038EAC6D23}"/>
              </a:ext>
            </a:extLst>
          </p:cNvPr>
          <p:cNvCxnSpPr>
            <a:cxnSpLocks/>
          </p:cNvCxnSpPr>
          <p:nvPr/>
        </p:nvCxnSpPr>
        <p:spPr>
          <a:xfrm>
            <a:off x="9854100" y="2195274"/>
            <a:ext cx="213402" cy="526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9187A7-99ED-4AFB-B584-193EF81E2083}"/>
              </a:ext>
            </a:extLst>
          </p:cNvPr>
          <p:cNvCxnSpPr>
            <a:cxnSpLocks/>
          </p:cNvCxnSpPr>
          <p:nvPr/>
        </p:nvCxnSpPr>
        <p:spPr>
          <a:xfrm flipH="1" flipV="1">
            <a:off x="9789841" y="2259708"/>
            <a:ext cx="230382" cy="5373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F8CE07-99C7-4349-A63A-86BB7C5D3BA6}"/>
              </a:ext>
            </a:extLst>
          </p:cNvPr>
          <p:cNvCxnSpPr>
            <a:cxnSpLocks/>
          </p:cNvCxnSpPr>
          <p:nvPr/>
        </p:nvCxnSpPr>
        <p:spPr>
          <a:xfrm flipH="1" flipV="1">
            <a:off x="9437513" y="2932750"/>
            <a:ext cx="467519" cy="203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46A8AE-14B6-4E7B-B675-B3EC9160E70E}"/>
              </a:ext>
            </a:extLst>
          </p:cNvPr>
          <p:cNvCxnSpPr>
            <a:cxnSpLocks/>
          </p:cNvCxnSpPr>
          <p:nvPr/>
        </p:nvCxnSpPr>
        <p:spPr>
          <a:xfrm flipH="1" flipV="1">
            <a:off x="9801458" y="4762839"/>
            <a:ext cx="389425" cy="1880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AD509F-D95C-46BE-B491-08185D82E716}"/>
              </a:ext>
            </a:extLst>
          </p:cNvPr>
          <p:cNvCxnSpPr>
            <a:cxnSpLocks/>
          </p:cNvCxnSpPr>
          <p:nvPr/>
        </p:nvCxnSpPr>
        <p:spPr>
          <a:xfrm flipH="1">
            <a:off x="9619112" y="5049410"/>
            <a:ext cx="560155" cy="642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128DBB-F33D-489B-8232-8397891ADA0D}"/>
              </a:ext>
            </a:extLst>
          </p:cNvPr>
          <p:cNvCxnSpPr>
            <a:cxnSpLocks/>
          </p:cNvCxnSpPr>
          <p:nvPr/>
        </p:nvCxnSpPr>
        <p:spPr>
          <a:xfrm>
            <a:off x="9641670" y="5878284"/>
            <a:ext cx="54921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415BA87-2834-4104-8375-6AF2BA7D77F5}"/>
              </a:ext>
            </a:extLst>
          </p:cNvPr>
          <p:cNvCxnSpPr>
            <a:cxnSpLocks/>
          </p:cNvCxnSpPr>
          <p:nvPr/>
        </p:nvCxnSpPr>
        <p:spPr>
          <a:xfrm>
            <a:off x="9327788" y="5199210"/>
            <a:ext cx="816037" cy="593552"/>
          </a:xfrm>
          <a:prstGeom prst="curvedConnector3">
            <a:avLst>
              <a:gd name="adj1" fmla="val -3948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24CED5-45E3-4423-A40D-944EBD0234C5}"/>
              </a:ext>
            </a:extLst>
          </p:cNvPr>
          <p:cNvCxnSpPr>
            <a:cxnSpLocks/>
          </p:cNvCxnSpPr>
          <p:nvPr/>
        </p:nvCxnSpPr>
        <p:spPr>
          <a:xfrm flipH="1">
            <a:off x="9641670" y="5932980"/>
            <a:ext cx="4692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F3ED6F-27E7-4332-BF16-40448D5977E3}"/>
              </a:ext>
            </a:extLst>
          </p:cNvPr>
          <p:cNvCxnSpPr>
            <a:cxnSpLocks/>
          </p:cNvCxnSpPr>
          <p:nvPr/>
        </p:nvCxnSpPr>
        <p:spPr>
          <a:xfrm flipH="1" flipV="1">
            <a:off x="9497071" y="5225611"/>
            <a:ext cx="279583" cy="1690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150BD34-FC9D-4595-B86B-17B91FD73A3F}"/>
              </a:ext>
            </a:extLst>
          </p:cNvPr>
          <p:cNvCxnSpPr/>
          <p:nvPr/>
        </p:nvCxnSpPr>
        <p:spPr>
          <a:xfrm>
            <a:off x="9692104" y="4574258"/>
            <a:ext cx="771868" cy="313571"/>
          </a:xfrm>
          <a:prstGeom prst="curvedConnector3">
            <a:avLst>
              <a:gd name="adj1" fmla="val 994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E4B798-03C4-4EF5-9EA5-0F2B55B62084}"/>
              </a:ext>
            </a:extLst>
          </p:cNvPr>
          <p:cNvCxnSpPr>
            <a:cxnSpLocks/>
          </p:cNvCxnSpPr>
          <p:nvPr/>
        </p:nvCxnSpPr>
        <p:spPr>
          <a:xfrm flipV="1">
            <a:off x="10313109" y="5189888"/>
            <a:ext cx="150863" cy="4625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CB7C55-F866-4813-92AE-15BD429E5766}"/>
              </a:ext>
            </a:extLst>
          </p:cNvPr>
          <p:cNvCxnSpPr>
            <a:cxnSpLocks/>
          </p:cNvCxnSpPr>
          <p:nvPr/>
        </p:nvCxnSpPr>
        <p:spPr>
          <a:xfrm flipV="1">
            <a:off x="9854100" y="3853644"/>
            <a:ext cx="0" cy="356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3A74E8-726A-4B0F-8ACB-648BE813FB4D}"/>
                  </a:ext>
                </a:extLst>
              </p:cNvPr>
              <p:cNvSpPr txBox="1"/>
              <p:nvPr/>
            </p:nvSpPr>
            <p:spPr>
              <a:xfrm>
                <a:off x="9573707" y="3825104"/>
                <a:ext cx="202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3A74E8-726A-4B0F-8ACB-648BE813F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707" y="3825104"/>
                <a:ext cx="202947" cy="369332"/>
              </a:xfrm>
              <a:prstGeom prst="rect">
                <a:avLst/>
              </a:prstGeom>
              <a:blipFill>
                <a:blip r:embed="rId7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809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6F4CFA-58A6-45BF-B7ED-EFD3AC851C0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33695" y="1463851"/>
              <a:ext cx="6324601" cy="468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96354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4128247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90000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 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…</a:t>
                          </a:r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CA" sz="2400" dirty="0"/>
                        </a:p>
                      </a:txBody>
                      <a:tcPr anchor="ctr"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016048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>
                        <a:solidFill>
                          <a:srgbClr val="6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8412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…</a:t>
                          </a:r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>
                        <a:solidFill>
                          <a:srgbClr val="6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6F4CFA-58A6-45BF-B7ED-EFD3AC851C0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33695" y="1463851"/>
              <a:ext cx="6324601" cy="468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96354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4128247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90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188333" b="-4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097" b="-4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…</a:t>
                          </a:r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CA" sz="2400" dirty="0"/>
                        </a:p>
                      </a:txBody>
                      <a:tcPr anchor="ctr"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016048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59459" r="-188333" b="-25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097" t="-159459" b="-259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59459" r="-188333" b="-15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097" t="-259459" b="-159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8412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…</a:t>
                          </a:r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 anchor="ctr">
                        <a:solidFill>
                          <a:srgbClr val="6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90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8919" r="-1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097" t="-4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A5B2FBB-C9A8-44E8-9DAB-189E7BDF6448}"/>
              </a:ext>
            </a:extLst>
          </p:cNvPr>
          <p:cNvSpPr txBox="1"/>
          <p:nvPr/>
        </p:nvSpPr>
        <p:spPr>
          <a:xfrm>
            <a:off x="958767" y="386633"/>
            <a:ext cx="10274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2. </a:t>
            </a:r>
            <a:r>
              <a:rPr lang="en-CA" sz="3200" dirty="0">
                <a:solidFill>
                  <a:srgbClr val="FFFF00"/>
                </a:solidFill>
              </a:rPr>
              <a:t>Time scales</a:t>
            </a:r>
            <a:r>
              <a:rPr lang="en-CA" sz="3200" dirty="0"/>
              <a:t>: some variables are parameters relative to our variable of interest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F133D-B26D-4A86-8D11-594F0F60D86C}"/>
              </a:ext>
            </a:extLst>
          </p:cNvPr>
          <p:cNvSpPr txBox="1"/>
          <p:nvPr/>
        </p:nvSpPr>
        <p:spPr>
          <a:xfrm>
            <a:off x="7861776" y="6067998"/>
            <a:ext cx="4330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00"/>
                </a:solidFill>
              </a:rPr>
              <a:t>Quasi-steady-state approximation (QSSA)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00"/>
                </a:solidFill>
              </a:rPr>
              <a:t>Multiple scale (fast/slow) analysis</a:t>
            </a:r>
          </a:p>
        </p:txBody>
      </p:sp>
    </p:spTree>
    <p:extLst>
      <p:ext uri="{BB962C8B-B14F-4D97-AF65-F5344CB8AC3E}">
        <p14:creationId xmlns:p14="http://schemas.microsoft.com/office/powerpoint/2010/main" val="180646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B0B73A-458E-4BA6-942D-1A6606BE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82" y="2536295"/>
            <a:ext cx="5601878" cy="1980000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3B77B6BE-80F4-4FEE-933F-622E142FE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/>
          <a:stretch/>
        </p:blipFill>
        <p:spPr>
          <a:xfrm>
            <a:off x="6760413" y="4321705"/>
            <a:ext cx="4973030" cy="198000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C295EF-05FF-4B76-8AF9-CF6D84201FC3}"/>
              </a:ext>
            </a:extLst>
          </p:cNvPr>
          <p:cNvSpPr/>
          <p:nvPr/>
        </p:nvSpPr>
        <p:spPr>
          <a:xfrm>
            <a:off x="6096000" y="1410901"/>
            <a:ext cx="5637443" cy="489080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8375ED-3BFD-4FC7-8645-FC7C2B3DE914}"/>
                  </a:ext>
                </a:extLst>
              </p:cNvPr>
              <p:cNvSpPr/>
              <p:nvPr/>
            </p:nvSpPr>
            <p:spPr>
              <a:xfrm>
                <a:off x="3116314" y="2170868"/>
                <a:ext cx="2382062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CA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CA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8375ED-3BFD-4FC7-8645-FC7C2B3DE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14" y="2170868"/>
                <a:ext cx="2382062" cy="910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1FB349-7EA4-4321-BB70-595C3F4BC18B}"/>
                  </a:ext>
                </a:extLst>
              </p:cNvPr>
              <p:cNvSpPr/>
              <p:nvPr/>
            </p:nvSpPr>
            <p:spPr>
              <a:xfrm>
                <a:off x="600912" y="2170869"/>
                <a:ext cx="2200026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8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1FB349-7EA4-4321-BB70-595C3F4BC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12" y="2170869"/>
                <a:ext cx="2200026" cy="91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1128A5A8-97BD-458E-9351-CD3602ED8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601876" cy="1979999"/>
          </a:xfrm>
          <a:prstGeom prst="rect">
            <a:avLst/>
          </a:prstGeom>
        </p:spPr>
      </p:pic>
      <p:sp>
        <p:nvSpPr>
          <p:cNvPr id="39" name="Title 38">
            <a:extLst>
              <a:ext uri="{FF2B5EF4-FFF2-40B4-BE49-F238E27FC236}">
                <a16:creationId xmlns:a16="http://schemas.microsoft.com/office/drawing/2014/main" id="{5AFB330D-5C99-433C-8EE6-DE23C069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67" y="246301"/>
            <a:ext cx="6176682" cy="1325563"/>
          </a:xfrm>
        </p:spPr>
        <p:txBody>
          <a:bodyPr/>
          <a:lstStyle/>
          <a:p>
            <a:r>
              <a:rPr lang="en-CA" dirty="0">
                <a:latin typeface="Bahnschrift Light SemiCondensed" panose="020B0502040204020203" pitchFamily="34" charset="0"/>
              </a:rPr>
              <a:t>Example: fast/slow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21BCE5-23CA-4B38-8E44-0A94A24430B8}"/>
                  </a:ext>
                </a:extLst>
              </p:cNvPr>
              <p:cNvSpPr txBox="1"/>
              <p:nvPr/>
            </p:nvSpPr>
            <p:spPr>
              <a:xfrm>
                <a:off x="7545797" y="2199150"/>
                <a:ext cx="3025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CA" dirty="0">
                    <a:solidFill>
                      <a:srgbClr val="FFFF00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𝑑𝑦</m:t>
                    </m:r>
                    <m:r>
                      <m:rPr>
                        <m:lit/>
                      </m:rPr>
                      <a:rPr lang="en-CA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CA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21BCE5-23CA-4B38-8E44-0A94A2443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97" y="2199150"/>
                <a:ext cx="302538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2C5D2E59-D7B9-4F63-BD29-0DEC6BD7205C}"/>
              </a:ext>
            </a:extLst>
          </p:cNvPr>
          <p:cNvSpPr txBox="1"/>
          <p:nvPr/>
        </p:nvSpPr>
        <p:spPr>
          <a:xfrm>
            <a:off x="7620753" y="1476580"/>
            <a:ext cx="287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Analyzing the </a:t>
            </a:r>
            <a:r>
              <a:rPr lang="en-CA" dirty="0">
                <a:solidFill>
                  <a:srgbClr val="FFFF00"/>
                </a:solidFill>
              </a:rPr>
              <a:t>fast subsystem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205954-42B3-4CA4-AFAB-A8DFF3D68346}"/>
                  </a:ext>
                </a:extLst>
              </p:cNvPr>
              <p:cNvSpPr txBox="1"/>
              <p:nvPr/>
            </p:nvSpPr>
            <p:spPr>
              <a:xfrm>
                <a:off x="7545797" y="4617230"/>
                <a:ext cx="3025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CA" dirty="0">
                    <a:solidFill>
                      <a:srgbClr val="FFFF00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𝑑𝑦</m:t>
                    </m:r>
                    <m:r>
                      <m:rPr>
                        <m:lit/>
                      </m:rPr>
                      <a:rPr lang="en-CA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CA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205954-42B3-4CA4-AFAB-A8DFF3D68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97" y="4617230"/>
                <a:ext cx="302538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379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D54B-8F76-4044-962E-CA0B523E9B4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/>
              <a:t>Parameters: units must make sense!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DFFEE-1DE3-410A-BDF9-FE4D27BE951C}"/>
              </a:ext>
            </a:extLst>
          </p:cNvPr>
          <p:cNvSpPr txBox="1"/>
          <p:nvPr/>
        </p:nvSpPr>
        <p:spPr>
          <a:xfrm>
            <a:off x="934720" y="1888131"/>
            <a:ext cx="7768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Suppose x is a length. Then dx/dt is units of [length] ∙ [time]</a:t>
            </a:r>
            <a:r>
              <a:rPr lang="en-CA" sz="2400" baseline="30000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990FC5-3B5E-4380-9970-FE401DA3044A}"/>
                  </a:ext>
                </a:extLst>
              </p:cNvPr>
              <p:cNvSpPr txBox="1"/>
              <p:nvPr/>
            </p:nvSpPr>
            <p:spPr>
              <a:xfrm>
                <a:off x="3312976" y="2838064"/>
                <a:ext cx="3219920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990FC5-3B5E-4380-9970-FE401DA30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76" y="2838064"/>
                <a:ext cx="3219920" cy="9103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7F8A63-1D87-4EB1-BA0A-5C282079B0B4}"/>
              </a:ext>
            </a:extLst>
          </p:cNvPr>
          <p:cNvCxnSpPr>
            <a:cxnSpLocks/>
          </p:cNvCxnSpPr>
          <p:nvPr/>
        </p:nvCxnSpPr>
        <p:spPr>
          <a:xfrm flipV="1">
            <a:off x="3278863" y="3574225"/>
            <a:ext cx="1061249" cy="129032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8B19C8-49E1-4C20-A303-27480F9908B3}"/>
              </a:ext>
            </a:extLst>
          </p:cNvPr>
          <p:cNvCxnSpPr>
            <a:cxnSpLocks/>
          </p:cNvCxnSpPr>
          <p:nvPr/>
        </p:nvCxnSpPr>
        <p:spPr>
          <a:xfrm flipV="1">
            <a:off x="5212080" y="3748442"/>
            <a:ext cx="1" cy="163635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7CCF80-A536-44B0-A601-8F08531F6B63}"/>
                  </a:ext>
                </a:extLst>
              </p:cNvPr>
              <p:cNvSpPr txBox="1"/>
              <p:nvPr/>
            </p:nvSpPr>
            <p:spPr>
              <a:xfrm>
                <a:off x="2014884" y="4961366"/>
                <a:ext cx="21656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sz="2800" dirty="0"/>
                  <a:t> = [time]</a:t>
                </a:r>
                <a:r>
                  <a:rPr lang="en-CA" sz="2800" baseline="30000" dirty="0"/>
                  <a:t>-1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7CCF80-A536-44B0-A601-8F08531F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884" y="4961366"/>
                <a:ext cx="2165657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A36C7E-0AC6-48E1-AC43-A271FBFBC417}"/>
                  </a:ext>
                </a:extLst>
              </p:cNvPr>
              <p:cNvSpPr txBox="1"/>
              <p:nvPr/>
            </p:nvSpPr>
            <p:spPr>
              <a:xfrm>
                <a:off x="4340112" y="5484586"/>
                <a:ext cx="36830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sz="2800" dirty="0"/>
                  <a:t> = [length]</a:t>
                </a:r>
                <a:r>
                  <a:rPr lang="en-CA" sz="2800" baseline="30000" dirty="0"/>
                  <a:t>-1</a:t>
                </a:r>
                <a:r>
                  <a:rPr lang="en-CA" sz="2800" dirty="0"/>
                  <a:t> ∙ [time]</a:t>
                </a:r>
                <a:r>
                  <a:rPr lang="en-CA" sz="2800" baseline="30000" dirty="0"/>
                  <a:t>-1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A36C7E-0AC6-48E1-AC43-A271FBFB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12" y="5484586"/>
                <a:ext cx="3683060" cy="523220"/>
              </a:xfrm>
              <a:prstGeom prst="rect">
                <a:avLst/>
              </a:prstGeom>
              <a:blipFill>
                <a:blip r:embed="rId4"/>
                <a:stretch>
                  <a:fillRect t="-11628" r="-331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C23B5-29F0-44A9-AD2E-1DFCD1D80F12}"/>
              </a:ext>
            </a:extLst>
          </p:cNvPr>
          <p:cNvCxnSpPr>
            <a:cxnSpLocks/>
          </p:cNvCxnSpPr>
          <p:nvPr/>
        </p:nvCxnSpPr>
        <p:spPr>
          <a:xfrm flipH="1" flipV="1">
            <a:off x="6487160" y="3688080"/>
            <a:ext cx="1264920" cy="820125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6AC1CB-2BE1-43A6-BCE3-A2FF70C2AEF5}"/>
                  </a:ext>
                </a:extLst>
              </p:cNvPr>
              <p:cNvSpPr txBox="1"/>
              <p:nvPr/>
            </p:nvSpPr>
            <p:spPr>
              <a:xfrm>
                <a:off x="7332579" y="4508205"/>
                <a:ext cx="3457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sz="2800" dirty="0"/>
                  <a:t> = [length] ∙ [time]</a:t>
                </a:r>
                <a:r>
                  <a:rPr lang="en-CA" sz="2800" baseline="30000" dirty="0"/>
                  <a:t>-1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6AC1CB-2BE1-43A6-BCE3-A2FF70C2A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579" y="4508205"/>
                <a:ext cx="3457357" cy="523220"/>
              </a:xfrm>
              <a:prstGeom prst="rect">
                <a:avLst/>
              </a:prstGeom>
              <a:blipFill>
                <a:blip r:embed="rId5"/>
                <a:stretch>
                  <a:fillRect t="-11765" r="-529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25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31AC77-B25C-4114-8F8C-2B5FD36D117E}"/>
              </a:ext>
            </a:extLst>
          </p:cNvPr>
          <p:cNvSpPr txBox="1"/>
          <p:nvPr/>
        </p:nvSpPr>
        <p:spPr>
          <a:xfrm>
            <a:off x="54665" y="109330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Vogelsberger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 (2014). </a:t>
            </a:r>
            <a:r>
              <a:rPr lang="en-US" i="1" dirty="0"/>
              <a:t>Nature.</a:t>
            </a:r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55094-31DB-4822-BA9B-F4EDF0209749}"/>
              </a:ext>
            </a:extLst>
          </p:cNvPr>
          <p:cNvSpPr/>
          <p:nvPr/>
        </p:nvSpPr>
        <p:spPr>
          <a:xfrm>
            <a:off x="3488555" y="3244334"/>
            <a:ext cx="521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2"/>
              </a:rPr>
              <a:t>https://www.youtube.com/watch?v=4jXVDeUHMSA&amp;t=71s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00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100D-731F-44CF-81F6-F5507B92998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>
                <a:latin typeface="Bahnschrift Light" panose="020B0502040204020203" pitchFamily="34" charset="0"/>
              </a:rPr>
              <a:t>Analysing nonlinear 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FBFD-19B1-4721-A545-314F92A0E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919071" cy="4667250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CA" dirty="0">
                <a:latin typeface="Bahnschrift SemiLight SemiConde" panose="020B0502040204020203" pitchFamily="34" charset="0"/>
              </a:rPr>
              <a:t>Phase space portrait </a:t>
            </a:r>
          </a:p>
          <a:p>
            <a:r>
              <a:rPr lang="en-CA" dirty="0">
                <a:latin typeface="Bahnschrift SemiLight SemiConde" panose="020B0502040204020203" pitchFamily="34" charset="0"/>
              </a:rPr>
              <a:t>Linear stability analysis</a:t>
            </a:r>
          </a:p>
          <a:p>
            <a:r>
              <a:rPr lang="en-CA" dirty="0">
                <a:latin typeface="Bahnschrift SemiLight SemiConde" panose="020B0502040204020203" pitchFamily="34" charset="0"/>
              </a:rPr>
              <a:t>Bifurcation analysis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DECBB5-7ECD-4BE5-A174-EA93806AD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52" y="1931427"/>
            <a:ext cx="6359848" cy="44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8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close up of a light&#10;&#10;Description automatically generated">
            <a:extLst>
              <a:ext uri="{FF2B5EF4-FFF2-40B4-BE49-F238E27FC236}">
                <a16:creationId xmlns:a16="http://schemas.microsoft.com/office/drawing/2014/main" id="{2E4B222D-BEBF-4720-A6F2-2AA296204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63" y="1688782"/>
            <a:ext cx="9229373" cy="415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Let’s forget about time…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5D821-BEDC-4C49-833C-0B22E7C51F97}"/>
              </a:ext>
            </a:extLst>
          </p:cNvPr>
          <p:cNvCxnSpPr>
            <a:cxnSpLocks/>
          </p:cNvCxnSpPr>
          <p:nvPr/>
        </p:nvCxnSpPr>
        <p:spPr>
          <a:xfrm flipV="1">
            <a:off x="3391001" y="2510206"/>
            <a:ext cx="312084" cy="3685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CB85F7-A049-40C4-812D-1F272E66FCFC}"/>
                  </a:ext>
                </a:extLst>
              </p:cNvPr>
              <p:cNvSpPr txBox="1"/>
              <p:nvPr/>
            </p:nvSpPr>
            <p:spPr>
              <a:xfrm flipH="1">
                <a:off x="2492881" y="2180658"/>
                <a:ext cx="1380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A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CB85F7-A049-40C4-812D-1F272E66F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92881" y="2180658"/>
                <a:ext cx="138050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9E6F6C-7645-4DC4-AA25-CD36F33B2EC7}"/>
              </a:ext>
            </a:extLst>
          </p:cNvPr>
          <p:cNvCxnSpPr/>
          <p:nvPr/>
        </p:nvCxnSpPr>
        <p:spPr>
          <a:xfrm>
            <a:off x="1203960" y="6060440"/>
            <a:ext cx="43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4BED44-990A-4BB2-A1D7-62E01B685861}"/>
              </a:ext>
            </a:extLst>
          </p:cNvPr>
          <p:cNvCxnSpPr>
            <a:cxnSpLocks/>
          </p:cNvCxnSpPr>
          <p:nvPr/>
        </p:nvCxnSpPr>
        <p:spPr>
          <a:xfrm flipV="1">
            <a:off x="1203960" y="5623560"/>
            <a:ext cx="0" cy="436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A108E5-9579-443B-9B75-CF1089520906}"/>
                  </a:ext>
                </a:extLst>
              </p:cNvPr>
              <p:cNvSpPr txBox="1"/>
              <p:nvPr/>
            </p:nvSpPr>
            <p:spPr>
              <a:xfrm>
                <a:off x="607060" y="5678263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A108E5-9579-443B-9B75-CF1089520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60" y="5678263"/>
                <a:ext cx="65735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FDA96-5F44-4F96-846E-C851F0AEC527}"/>
                  </a:ext>
                </a:extLst>
              </p:cNvPr>
              <p:cNvSpPr txBox="1"/>
              <p:nvPr/>
            </p:nvSpPr>
            <p:spPr>
              <a:xfrm>
                <a:off x="1203959" y="6006557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FDA96-5F44-4F96-846E-C851F0AEC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59" y="6006557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C31302-C9FB-4D64-98F2-32CF132CEF3C}"/>
              </a:ext>
            </a:extLst>
          </p:cNvPr>
          <p:cNvCxnSpPr>
            <a:cxnSpLocks/>
          </p:cNvCxnSpPr>
          <p:nvPr/>
        </p:nvCxnSpPr>
        <p:spPr>
          <a:xfrm flipV="1">
            <a:off x="2550230" y="3944471"/>
            <a:ext cx="264450" cy="8916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C36B0F-D102-4082-9985-B62A4AA43D07}"/>
                  </a:ext>
                </a:extLst>
              </p:cNvPr>
              <p:cNvSpPr txBox="1"/>
              <p:nvPr/>
            </p:nvSpPr>
            <p:spPr>
              <a:xfrm flipH="1">
                <a:off x="1050272" y="4468373"/>
                <a:ext cx="1380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A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C36B0F-D102-4082-9985-B62A4AA43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0272" y="4468373"/>
                <a:ext cx="138050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C1B656-53E1-45B1-9FD8-057FFC3BB8A6}"/>
              </a:ext>
            </a:extLst>
          </p:cNvPr>
          <p:cNvCxnSpPr>
            <a:cxnSpLocks/>
          </p:cNvCxnSpPr>
          <p:nvPr/>
        </p:nvCxnSpPr>
        <p:spPr>
          <a:xfrm>
            <a:off x="6177023" y="1997825"/>
            <a:ext cx="34031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5252D3-F272-4B77-8BF4-31F398DC901E}"/>
                  </a:ext>
                </a:extLst>
              </p:cNvPr>
              <p:cNvSpPr txBox="1"/>
              <p:nvPr/>
            </p:nvSpPr>
            <p:spPr>
              <a:xfrm flipH="1">
                <a:off x="5876450" y="1566341"/>
                <a:ext cx="1380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CA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A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5252D3-F272-4B77-8BF4-31F398DC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76450" y="1566341"/>
                <a:ext cx="1380507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1B5B7D-D7AB-404D-9015-70188C649D3E}"/>
                  </a:ext>
                </a:extLst>
              </p:cNvPr>
              <p:cNvSpPr txBox="1"/>
              <p:nvPr/>
            </p:nvSpPr>
            <p:spPr>
              <a:xfrm>
                <a:off x="4533694" y="2937339"/>
                <a:ext cx="6445170" cy="76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only depends on x. Therefore, the differential equation defines a </a:t>
                </a:r>
                <a:r>
                  <a:rPr lang="en-CA" i="1" dirty="0"/>
                  <a:t>vector field </a:t>
                </a:r>
                <a:r>
                  <a:rPr lang="en-CA" dirty="0"/>
                  <a:t>over the domain of x.</a:t>
                </a:r>
                <a:endParaRPr lang="en-CA" i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1B5B7D-D7AB-404D-9015-70188C649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94" y="2937339"/>
                <a:ext cx="6445170" cy="768287"/>
              </a:xfrm>
              <a:prstGeom prst="rect">
                <a:avLst/>
              </a:prstGeom>
              <a:blipFill>
                <a:blip r:embed="rId8"/>
                <a:stretch>
                  <a:fillRect l="-851" b="-119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1446B3D-D1A3-4AC7-A7F1-4CDACABBFF67}"/>
              </a:ext>
            </a:extLst>
          </p:cNvPr>
          <p:cNvGrpSpPr/>
          <p:nvPr/>
        </p:nvGrpSpPr>
        <p:grpSpPr>
          <a:xfrm>
            <a:off x="4492075" y="3890788"/>
            <a:ext cx="6071439" cy="827323"/>
            <a:chOff x="4492075" y="3890788"/>
            <a:chExt cx="6071439" cy="82732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7BD14B-19A2-4570-81FF-6977CC842712}"/>
                </a:ext>
              </a:extLst>
            </p:cNvPr>
            <p:cNvCxnSpPr>
              <a:cxnSpLocks/>
            </p:cNvCxnSpPr>
            <p:nvPr/>
          </p:nvCxnSpPr>
          <p:spPr>
            <a:xfrm>
              <a:off x="4757420" y="4473054"/>
              <a:ext cx="55651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02C910A-15DF-49BA-B9B7-B5AF3E382DF9}"/>
                </a:ext>
              </a:extLst>
            </p:cNvPr>
            <p:cNvCxnSpPr>
              <a:cxnSpLocks/>
            </p:cNvCxnSpPr>
            <p:nvPr/>
          </p:nvCxnSpPr>
          <p:spPr>
            <a:xfrm>
              <a:off x="4984376" y="4473054"/>
              <a:ext cx="73062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26CF40C-CC20-48D4-88B9-7449C5EA74A7}"/>
                </a:ext>
              </a:extLst>
            </p:cNvPr>
            <p:cNvCxnSpPr>
              <a:cxnSpLocks/>
            </p:cNvCxnSpPr>
            <p:nvPr/>
          </p:nvCxnSpPr>
          <p:spPr>
            <a:xfrm>
              <a:off x="5820129" y="4473054"/>
              <a:ext cx="6748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6FD56F2-3983-42E3-8564-A71BF86F3EF2}"/>
                </a:ext>
              </a:extLst>
            </p:cNvPr>
            <p:cNvCxnSpPr>
              <a:cxnSpLocks/>
            </p:cNvCxnSpPr>
            <p:nvPr/>
          </p:nvCxnSpPr>
          <p:spPr>
            <a:xfrm>
              <a:off x="6573164" y="4473054"/>
              <a:ext cx="455165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FFBE9F6-59B1-4447-81B1-D7A893B5FB9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352" y="4473054"/>
              <a:ext cx="340318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C09A679-CB83-4199-8C6D-01C3AC5A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326213" y="4236485"/>
              <a:ext cx="2706859" cy="481626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701556-78B5-47D4-8049-1B7E4A1D7834}"/>
                </a:ext>
              </a:extLst>
            </p:cNvPr>
            <p:cNvCxnSpPr/>
            <p:nvPr/>
          </p:nvCxnSpPr>
          <p:spPr>
            <a:xfrm>
              <a:off x="7500902" y="4236485"/>
              <a:ext cx="0" cy="445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CDB639-1A90-40FB-BA97-2ED7DFCD8C5C}"/>
                    </a:ext>
                  </a:extLst>
                </p:cNvPr>
                <p:cNvSpPr txBox="1"/>
                <p:nvPr/>
              </p:nvSpPr>
              <p:spPr>
                <a:xfrm>
                  <a:off x="7102106" y="3892199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CDB639-1A90-40FB-BA97-2ED7DFCD8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106" y="3892199"/>
                  <a:ext cx="79759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117D89A-39FF-4939-BF91-60CD68469587}"/>
                </a:ext>
              </a:extLst>
            </p:cNvPr>
            <p:cNvCxnSpPr/>
            <p:nvPr/>
          </p:nvCxnSpPr>
          <p:spPr>
            <a:xfrm>
              <a:off x="4890871" y="4226963"/>
              <a:ext cx="0" cy="445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D435231-6FF7-452B-81CF-0D2A300FD1E4}"/>
                    </a:ext>
                  </a:extLst>
                </p:cNvPr>
                <p:cNvSpPr txBox="1"/>
                <p:nvPr/>
              </p:nvSpPr>
              <p:spPr>
                <a:xfrm>
                  <a:off x="4492075" y="3890788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D435231-6FF7-452B-81CF-0D2A300FD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075" y="3890788"/>
                  <a:ext cx="79759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A4C74F3-D45A-4D60-97EB-9DE3E72F0A24}"/>
                </a:ext>
              </a:extLst>
            </p:cNvPr>
            <p:cNvCxnSpPr/>
            <p:nvPr/>
          </p:nvCxnSpPr>
          <p:spPr>
            <a:xfrm>
              <a:off x="10164719" y="4234458"/>
              <a:ext cx="0" cy="445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436E68A-99F1-49C2-951E-6DA67A073CE0}"/>
                    </a:ext>
                  </a:extLst>
                </p:cNvPr>
                <p:cNvSpPr txBox="1"/>
                <p:nvPr/>
              </p:nvSpPr>
              <p:spPr>
                <a:xfrm>
                  <a:off x="9765923" y="3890788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436E68A-99F1-49C2-951E-6DA67A073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923" y="3890788"/>
                  <a:ext cx="79759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F35FDA4-3850-46CE-830D-E9F1B356869E}"/>
                  </a:ext>
                </a:extLst>
              </p:cNvPr>
              <p:cNvSpPr txBox="1"/>
              <p:nvPr/>
            </p:nvSpPr>
            <p:spPr>
              <a:xfrm>
                <a:off x="5568802" y="5100340"/>
                <a:ext cx="37617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800" dirty="0"/>
                  <a:t>All roads lead to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2800" dirty="0"/>
                  <a:t>...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F35FDA4-3850-46CE-830D-E9F1B356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802" y="5100340"/>
                <a:ext cx="3761735" cy="523220"/>
              </a:xfrm>
              <a:prstGeom prst="rect">
                <a:avLst/>
              </a:prstGeom>
              <a:blipFill>
                <a:blip r:embed="rId13"/>
                <a:stretch>
                  <a:fillRect l="-3404" t="-13953" b="-3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9D114DD-1E3B-475B-B7C2-D1A9FC485FA1}"/>
              </a:ext>
            </a:extLst>
          </p:cNvPr>
          <p:cNvSpPr txBox="1"/>
          <p:nvPr/>
        </p:nvSpPr>
        <p:spPr>
          <a:xfrm>
            <a:off x="4544619" y="5831458"/>
            <a:ext cx="659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call x=1 an equilibrium, steady-state, or fixed point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18551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958908-F805-4583-901F-1147B2DDD66F}"/>
              </a:ext>
            </a:extLst>
          </p:cNvPr>
          <p:cNvSpPr txBox="1"/>
          <p:nvPr/>
        </p:nvSpPr>
        <p:spPr>
          <a:xfrm>
            <a:off x="814388" y="3671887"/>
            <a:ext cx="10053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Bahnschrift Light SemiCondensed" panose="020B0502040204020203" pitchFamily="34" charset="0"/>
              </a:rPr>
              <a:t>Phase space doesn’t depend on time or initial conditions. Here, we can analyze the structure underlying the behaviour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437080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two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3F1-7FD1-4987-89B4-A1336160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8" cy="553010"/>
          </a:xfrm>
        </p:spPr>
        <p:txBody>
          <a:bodyPr>
            <a:normAutofit/>
          </a:bodyPr>
          <a:lstStyle/>
          <a:p>
            <a:r>
              <a:rPr lang="en-CA" dirty="0"/>
              <a:t>Consider the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/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/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1DE69C-2E5E-46FF-8A29-CA1A1A0CBCD8}"/>
                  </a:ext>
                </a:extLst>
              </p:cNvPr>
              <p:cNvSpPr txBox="1"/>
              <p:nvPr/>
            </p:nvSpPr>
            <p:spPr>
              <a:xfrm>
                <a:off x="894080" y="3600006"/>
                <a:ext cx="3405612" cy="535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000" dirty="0"/>
                  <a:t> when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000" dirty="0"/>
                  <a:t>, but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sz="2000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1DE69C-2E5E-46FF-8A29-CA1A1A0CB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3600006"/>
                <a:ext cx="3405612" cy="535659"/>
              </a:xfrm>
              <a:prstGeom prst="rect">
                <a:avLst/>
              </a:prstGeom>
              <a:blipFill>
                <a:blip r:embed="rId4"/>
                <a:stretch>
                  <a:fillRect r="-1075"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B6F46A-0E95-498E-9DDD-247668F58954}"/>
              </a:ext>
            </a:extLst>
          </p:cNvPr>
          <p:cNvSpPr txBox="1"/>
          <p:nvPr/>
        </p:nvSpPr>
        <p:spPr>
          <a:xfrm>
            <a:off x="2546791" y="4891036"/>
            <a:ext cx="7098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We call this the </a:t>
            </a:r>
            <a:r>
              <a:rPr lang="en-CA" sz="2800" dirty="0">
                <a:solidFill>
                  <a:srgbClr val="FF0000"/>
                </a:solidFill>
              </a:rPr>
              <a:t>y-nullcline</a:t>
            </a:r>
            <a:r>
              <a:rPr lang="en-CA" sz="2800" dirty="0"/>
              <a:t>. What is the </a:t>
            </a:r>
            <a:r>
              <a:rPr lang="en-CA" sz="2800" dirty="0">
                <a:solidFill>
                  <a:srgbClr val="0066FF"/>
                </a:solidFill>
              </a:rPr>
              <a:t>x-nullcline</a:t>
            </a:r>
            <a:r>
              <a:rPr lang="en-CA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387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ar filled sky&#10;&#10;Description automatically generated">
            <a:extLst>
              <a:ext uri="{FF2B5EF4-FFF2-40B4-BE49-F238E27FC236}">
                <a16:creationId xmlns:a16="http://schemas.microsoft.com/office/drawing/2014/main" id="{1962FA4C-93F7-480B-B653-9ACA30D9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35" y="1512526"/>
            <a:ext cx="6851564" cy="5345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two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3F1-7FD1-4987-89B4-A1336160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8" cy="553010"/>
          </a:xfrm>
        </p:spPr>
        <p:txBody>
          <a:bodyPr>
            <a:normAutofit/>
          </a:bodyPr>
          <a:lstStyle/>
          <a:p>
            <a:r>
              <a:rPr lang="en-CA" dirty="0"/>
              <a:t>Consider the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/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/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/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/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72F8E1B-6470-43B9-8A8E-7E90E3FB3830}"/>
              </a:ext>
            </a:extLst>
          </p:cNvPr>
          <p:cNvSpPr/>
          <p:nvPr/>
        </p:nvSpPr>
        <p:spPr>
          <a:xfrm>
            <a:off x="9736603" y="2541130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07AEA-64B6-4B57-A684-AEEFE45A57AE}"/>
              </a:ext>
            </a:extLst>
          </p:cNvPr>
          <p:cNvSpPr/>
          <p:nvPr/>
        </p:nvSpPr>
        <p:spPr>
          <a:xfrm>
            <a:off x="9729140" y="1373089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DA33EC-B3B9-4E61-B5D2-82892B2BE917}"/>
              </a:ext>
            </a:extLst>
          </p:cNvPr>
          <p:cNvSpPr/>
          <p:nvPr/>
        </p:nvSpPr>
        <p:spPr>
          <a:xfrm>
            <a:off x="6949440" y="4854388"/>
            <a:ext cx="636270" cy="59870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2F161D-F7CB-4B6D-94CA-64F2217DEAB4}"/>
                  </a:ext>
                </a:extLst>
              </p:cNvPr>
              <p:cNvSpPr txBox="1"/>
              <p:nvPr/>
            </p:nvSpPr>
            <p:spPr>
              <a:xfrm>
                <a:off x="838200" y="4424082"/>
                <a:ext cx="3408690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CA" dirty="0"/>
                  <a:t> both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2F161D-F7CB-4B6D-94CA-64F2217DE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24082"/>
                <a:ext cx="3408690" cy="491288"/>
              </a:xfrm>
              <a:prstGeom prst="rect">
                <a:avLst/>
              </a:prstGeom>
              <a:blipFill>
                <a:blip r:embed="rId7"/>
                <a:stretch>
                  <a:fillRect l="-1610" b="-8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96B0F813-4F50-4074-8AE4-33550ED18224}"/>
              </a:ext>
            </a:extLst>
          </p:cNvPr>
          <p:cNvSpPr txBox="1"/>
          <p:nvPr/>
        </p:nvSpPr>
        <p:spPr>
          <a:xfrm>
            <a:off x="822151" y="5002306"/>
            <a:ext cx="326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Our system is at equilibrium when nullclines intersect</a:t>
            </a:r>
          </a:p>
        </p:txBody>
      </p:sp>
    </p:spTree>
    <p:extLst>
      <p:ext uri="{BB962C8B-B14F-4D97-AF65-F5344CB8AC3E}">
        <p14:creationId xmlns:p14="http://schemas.microsoft.com/office/powerpoint/2010/main" val="15098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ar filled sky&#10;&#10;Description automatically generated">
            <a:extLst>
              <a:ext uri="{FF2B5EF4-FFF2-40B4-BE49-F238E27FC236}">
                <a16:creationId xmlns:a16="http://schemas.microsoft.com/office/drawing/2014/main" id="{1962FA4C-93F7-480B-B653-9ACA30D9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35" y="1512526"/>
            <a:ext cx="6851564" cy="5345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two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3F1-7FD1-4987-89B4-A1336160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8" cy="553010"/>
          </a:xfrm>
        </p:spPr>
        <p:txBody>
          <a:bodyPr>
            <a:normAutofit/>
          </a:bodyPr>
          <a:lstStyle/>
          <a:p>
            <a:r>
              <a:rPr lang="en-CA" dirty="0"/>
              <a:t>Consider the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/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/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/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/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72F8E1B-6470-43B9-8A8E-7E90E3FB3830}"/>
              </a:ext>
            </a:extLst>
          </p:cNvPr>
          <p:cNvSpPr/>
          <p:nvPr/>
        </p:nvSpPr>
        <p:spPr>
          <a:xfrm>
            <a:off x="9736603" y="2541130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07AEA-64B6-4B57-A684-AEEFE45A57AE}"/>
              </a:ext>
            </a:extLst>
          </p:cNvPr>
          <p:cNvSpPr/>
          <p:nvPr/>
        </p:nvSpPr>
        <p:spPr>
          <a:xfrm>
            <a:off x="9729140" y="1373089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7BA7A4-F3B7-4975-8918-9D023F738330}"/>
              </a:ext>
            </a:extLst>
          </p:cNvPr>
          <p:cNvCxnSpPr>
            <a:cxnSpLocks/>
          </p:cNvCxnSpPr>
          <p:nvPr/>
        </p:nvCxnSpPr>
        <p:spPr>
          <a:xfrm>
            <a:off x="7547610" y="472821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BE0FB3-F241-42F0-8742-BF2F16BAD5DA}"/>
              </a:ext>
            </a:extLst>
          </p:cNvPr>
          <p:cNvCxnSpPr>
            <a:cxnSpLocks/>
          </p:cNvCxnSpPr>
          <p:nvPr/>
        </p:nvCxnSpPr>
        <p:spPr>
          <a:xfrm>
            <a:off x="7688580" y="451104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420EC-BD94-4DA2-90C1-760F7A680920}"/>
              </a:ext>
            </a:extLst>
          </p:cNvPr>
          <p:cNvCxnSpPr>
            <a:cxnSpLocks/>
          </p:cNvCxnSpPr>
          <p:nvPr/>
        </p:nvCxnSpPr>
        <p:spPr>
          <a:xfrm>
            <a:off x="7806690" y="4179570"/>
            <a:ext cx="0" cy="3314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A5A1A6-3E91-455D-9BBA-F65009076F4B}"/>
              </a:ext>
            </a:extLst>
          </p:cNvPr>
          <p:cNvCxnSpPr>
            <a:cxnSpLocks/>
          </p:cNvCxnSpPr>
          <p:nvPr/>
        </p:nvCxnSpPr>
        <p:spPr>
          <a:xfrm>
            <a:off x="7901940" y="3790950"/>
            <a:ext cx="0" cy="388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AAB81F-E2A0-45F6-8349-5978F7C70E4D}"/>
              </a:ext>
            </a:extLst>
          </p:cNvPr>
          <p:cNvCxnSpPr>
            <a:cxnSpLocks/>
          </p:cNvCxnSpPr>
          <p:nvPr/>
        </p:nvCxnSpPr>
        <p:spPr>
          <a:xfrm>
            <a:off x="8001000" y="3299460"/>
            <a:ext cx="0" cy="5676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5BFE43-FBB7-4479-AEB7-753BD380EFAF}"/>
              </a:ext>
            </a:extLst>
          </p:cNvPr>
          <p:cNvCxnSpPr>
            <a:cxnSpLocks/>
          </p:cNvCxnSpPr>
          <p:nvPr/>
        </p:nvCxnSpPr>
        <p:spPr>
          <a:xfrm>
            <a:off x="7391400" y="4983480"/>
            <a:ext cx="0" cy="1219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D29F05-10B6-4469-BDFC-745F5B35323F}"/>
              </a:ext>
            </a:extLst>
          </p:cNvPr>
          <p:cNvCxnSpPr>
            <a:cxnSpLocks/>
          </p:cNvCxnSpPr>
          <p:nvPr/>
        </p:nvCxnSpPr>
        <p:spPr>
          <a:xfrm flipV="1">
            <a:off x="7078980" y="5238750"/>
            <a:ext cx="0" cy="1524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C5CAC2-3F52-4BD5-B6CD-7373A9E1E132}"/>
              </a:ext>
            </a:extLst>
          </p:cNvPr>
          <p:cNvCxnSpPr>
            <a:cxnSpLocks/>
          </p:cNvCxnSpPr>
          <p:nvPr/>
        </p:nvCxnSpPr>
        <p:spPr>
          <a:xfrm flipV="1">
            <a:off x="6922770" y="5299710"/>
            <a:ext cx="0" cy="243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5C54C6-FC91-424F-A584-E704E2302905}"/>
              </a:ext>
            </a:extLst>
          </p:cNvPr>
          <p:cNvCxnSpPr>
            <a:cxnSpLocks/>
          </p:cNvCxnSpPr>
          <p:nvPr/>
        </p:nvCxnSpPr>
        <p:spPr>
          <a:xfrm flipV="1">
            <a:off x="6728460" y="5393055"/>
            <a:ext cx="0" cy="3009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ED86B7-9527-445B-AE59-7625849D82B1}"/>
              </a:ext>
            </a:extLst>
          </p:cNvPr>
          <p:cNvCxnSpPr>
            <a:cxnSpLocks/>
          </p:cNvCxnSpPr>
          <p:nvPr/>
        </p:nvCxnSpPr>
        <p:spPr>
          <a:xfrm flipV="1">
            <a:off x="6545580" y="5455920"/>
            <a:ext cx="0" cy="3429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42858C-044F-4BCD-B2A0-B14569280655}"/>
              </a:ext>
            </a:extLst>
          </p:cNvPr>
          <p:cNvCxnSpPr>
            <a:cxnSpLocks/>
          </p:cNvCxnSpPr>
          <p:nvPr/>
        </p:nvCxnSpPr>
        <p:spPr>
          <a:xfrm flipV="1">
            <a:off x="6309360" y="5543550"/>
            <a:ext cx="0" cy="426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7249AE-AFA4-4786-BFD2-463AD96DDFFD}"/>
                  </a:ext>
                </a:extLst>
              </p:cNvPr>
              <p:cNvSpPr txBox="1"/>
              <p:nvPr/>
            </p:nvSpPr>
            <p:spPr>
              <a:xfrm>
                <a:off x="1020486" y="4020185"/>
                <a:ext cx="2987549" cy="80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&gt;0⇒</m:t>
                    </m:r>
                  </m:oMath>
                </a14:m>
                <a:r>
                  <a:rPr lang="en-CA" sz="32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CA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7249AE-AFA4-4786-BFD2-463AD96DD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86" y="4020185"/>
                <a:ext cx="2987549" cy="801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094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ar filled sky&#10;&#10;Description automatically generated">
            <a:extLst>
              <a:ext uri="{FF2B5EF4-FFF2-40B4-BE49-F238E27FC236}">
                <a16:creationId xmlns:a16="http://schemas.microsoft.com/office/drawing/2014/main" id="{1962FA4C-93F7-480B-B653-9ACA30D9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35" y="1512526"/>
            <a:ext cx="6851564" cy="5345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two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3F1-7FD1-4987-89B4-A1336160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8" cy="553010"/>
          </a:xfrm>
        </p:spPr>
        <p:txBody>
          <a:bodyPr>
            <a:normAutofit/>
          </a:bodyPr>
          <a:lstStyle/>
          <a:p>
            <a:r>
              <a:rPr lang="en-CA" dirty="0"/>
              <a:t>Consider the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/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/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/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/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72F8E1B-6470-43B9-8A8E-7E90E3FB3830}"/>
              </a:ext>
            </a:extLst>
          </p:cNvPr>
          <p:cNvSpPr/>
          <p:nvPr/>
        </p:nvSpPr>
        <p:spPr>
          <a:xfrm>
            <a:off x="9736603" y="2541130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07AEA-64B6-4B57-A684-AEEFE45A57AE}"/>
              </a:ext>
            </a:extLst>
          </p:cNvPr>
          <p:cNvSpPr/>
          <p:nvPr/>
        </p:nvSpPr>
        <p:spPr>
          <a:xfrm>
            <a:off x="9729140" y="1373089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7BA7A4-F3B7-4975-8918-9D023F738330}"/>
              </a:ext>
            </a:extLst>
          </p:cNvPr>
          <p:cNvCxnSpPr>
            <a:cxnSpLocks/>
          </p:cNvCxnSpPr>
          <p:nvPr/>
        </p:nvCxnSpPr>
        <p:spPr>
          <a:xfrm>
            <a:off x="7547610" y="472821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BE0FB3-F241-42F0-8742-BF2F16BAD5DA}"/>
              </a:ext>
            </a:extLst>
          </p:cNvPr>
          <p:cNvCxnSpPr>
            <a:cxnSpLocks/>
          </p:cNvCxnSpPr>
          <p:nvPr/>
        </p:nvCxnSpPr>
        <p:spPr>
          <a:xfrm>
            <a:off x="7688580" y="451104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420EC-BD94-4DA2-90C1-760F7A680920}"/>
              </a:ext>
            </a:extLst>
          </p:cNvPr>
          <p:cNvCxnSpPr>
            <a:cxnSpLocks/>
          </p:cNvCxnSpPr>
          <p:nvPr/>
        </p:nvCxnSpPr>
        <p:spPr>
          <a:xfrm>
            <a:off x="7806690" y="4179570"/>
            <a:ext cx="0" cy="3314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A5A1A6-3E91-455D-9BBA-F65009076F4B}"/>
              </a:ext>
            </a:extLst>
          </p:cNvPr>
          <p:cNvCxnSpPr>
            <a:cxnSpLocks/>
          </p:cNvCxnSpPr>
          <p:nvPr/>
        </p:nvCxnSpPr>
        <p:spPr>
          <a:xfrm>
            <a:off x="7901940" y="3790950"/>
            <a:ext cx="0" cy="388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AAB81F-E2A0-45F6-8349-5978F7C70E4D}"/>
              </a:ext>
            </a:extLst>
          </p:cNvPr>
          <p:cNvCxnSpPr>
            <a:cxnSpLocks/>
          </p:cNvCxnSpPr>
          <p:nvPr/>
        </p:nvCxnSpPr>
        <p:spPr>
          <a:xfrm>
            <a:off x="8001000" y="3299460"/>
            <a:ext cx="0" cy="5676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5BFE43-FBB7-4479-AEB7-753BD380EFAF}"/>
              </a:ext>
            </a:extLst>
          </p:cNvPr>
          <p:cNvCxnSpPr>
            <a:cxnSpLocks/>
          </p:cNvCxnSpPr>
          <p:nvPr/>
        </p:nvCxnSpPr>
        <p:spPr>
          <a:xfrm>
            <a:off x="7391400" y="4983480"/>
            <a:ext cx="0" cy="1219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D29F05-10B6-4469-BDFC-745F5B35323F}"/>
              </a:ext>
            </a:extLst>
          </p:cNvPr>
          <p:cNvCxnSpPr>
            <a:cxnSpLocks/>
          </p:cNvCxnSpPr>
          <p:nvPr/>
        </p:nvCxnSpPr>
        <p:spPr>
          <a:xfrm flipV="1">
            <a:off x="7078980" y="5238750"/>
            <a:ext cx="0" cy="1524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C5CAC2-3F52-4BD5-B6CD-7373A9E1E132}"/>
              </a:ext>
            </a:extLst>
          </p:cNvPr>
          <p:cNvCxnSpPr>
            <a:cxnSpLocks/>
          </p:cNvCxnSpPr>
          <p:nvPr/>
        </p:nvCxnSpPr>
        <p:spPr>
          <a:xfrm flipV="1">
            <a:off x="6922770" y="5299710"/>
            <a:ext cx="0" cy="243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5C54C6-FC91-424F-A584-E704E2302905}"/>
              </a:ext>
            </a:extLst>
          </p:cNvPr>
          <p:cNvCxnSpPr>
            <a:cxnSpLocks/>
          </p:cNvCxnSpPr>
          <p:nvPr/>
        </p:nvCxnSpPr>
        <p:spPr>
          <a:xfrm flipV="1">
            <a:off x="6728460" y="5393055"/>
            <a:ext cx="0" cy="3009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ED86B7-9527-445B-AE59-7625849D82B1}"/>
              </a:ext>
            </a:extLst>
          </p:cNvPr>
          <p:cNvCxnSpPr>
            <a:cxnSpLocks/>
          </p:cNvCxnSpPr>
          <p:nvPr/>
        </p:nvCxnSpPr>
        <p:spPr>
          <a:xfrm flipV="1">
            <a:off x="6545580" y="5455920"/>
            <a:ext cx="0" cy="3429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42858C-044F-4BCD-B2A0-B14569280655}"/>
              </a:ext>
            </a:extLst>
          </p:cNvPr>
          <p:cNvCxnSpPr>
            <a:cxnSpLocks/>
          </p:cNvCxnSpPr>
          <p:nvPr/>
        </p:nvCxnSpPr>
        <p:spPr>
          <a:xfrm flipV="1">
            <a:off x="6309360" y="5543550"/>
            <a:ext cx="0" cy="426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E640DC-0A42-426A-BBA2-C9BEC237B619}"/>
                  </a:ext>
                </a:extLst>
              </p:cNvPr>
              <p:cNvSpPr txBox="1"/>
              <p:nvPr/>
            </p:nvSpPr>
            <p:spPr>
              <a:xfrm>
                <a:off x="1020486" y="4020185"/>
                <a:ext cx="2987549" cy="80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&gt;0⇒</m:t>
                    </m:r>
                  </m:oMath>
                </a14:m>
                <a:r>
                  <a:rPr lang="en-CA" sz="32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CA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E640DC-0A42-426A-BBA2-C9BEC237B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86" y="4020185"/>
                <a:ext cx="2987549" cy="801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35FA31-617C-4139-9042-CAA92DA1C161}"/>
                  </a:ext>
                </a:extLst>
              </p:cNvPr>
              <p:cNvSpPr txBox="1"/>
              <p:nvPr/>
            </p:nvSpPr>
            <p:spPr>
              <a:xfrm>
                <a:off x="987586" y="4914135"/>
                <a:ext cx="3287951" cy="80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&lt;−1⇒</m:t>
                    </m:r>
                  </m:oMath>
                </a14:m>
                <a:r>
                  <a:rPr lang="en-CA" sz="32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CA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35FA31-617C-4139-9042-CAA92DA1C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86" y="4914135"/>
                <a:ext cx="3287951" cy="801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1CB681-7C6B-412E-B2D5-2C1128899CE6}"/>
              </a:ext>
            </a:extLst>
          </p:cNvPr>
          <p:cNvCxnSpPr>
            <a:cxnSpLocks/>
          </p:cNvCxnSpPr>
          <p:nvPr/>
        </p:nvCxnSpPr>
        <p:spPr>
          <a:xfrm flipH="1">
            <a:off x="5524500" y="5179695"/>
            <a:ext cx="3581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41A0A2-C302-46CA-A458-EC8D0B4480C2}"/>
              </a:ext>
            </a:extLst>
          </p:cNvPr>
          <p:cNvCxnSpPr>
            <a:cxnSpLocks/>
          </p:cNvCxnSpPr>
          <p:nvPr/>
        </p:nvCxnSpPr>
        <p:spPr>
          <a:xfrm flipH="1">
            <a:off x="6134100" y="5179695"/>
            <a:ext cx="21717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263981-2BA7-421F-9851-5877C647B44F}"/>
              </a:ext>
            </a:extLst>
          </p:cNvPr>
          <p:cNvCxnSpPr>
            <a:cxnSpLocks/>
          </p:cNvCxnSpPr>
          <p:nvPr/>
        </p:nvCxnSpPr>
        <p:spPr>
          <a:xfrm flipH="1">
            <a:off x="6633210" y="5181600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FE1FCD-CCE9-43F7-9A2F-E0664C9008E9}"/>
              </a:ext>
            </a:extLst>
          </p:cNvPr>
          <p:cNvCxnSpPr>
            <a:cxnSpLocks/>
          </p:cNvCxnSpPr>
          <p:nvPr/>
        </p:nvCxnSpPr>
        <p:spPr>
          <a:xfrm flipH="1">
            <a:off x="6949440" y="518223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C5BEFB-1120-4474-85B9-74946C4AB97B}"/>
              </a:ext>
            </a:extLst>
          </p:cNvPr>
          <p:cNvCxnSpPr>
            <a:cxnSpLocks/>
          </p:cNvCxnSpPr>
          <p:nvPr/>
        </p:nvCxnSpPr>
        <p:spPr>
          <a:xfrm>
            <a:off x="7371080" y="517969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C391C3-EAEC-4C69-940F-A719F58E0D36}"/>
              </a:ext>
            </a:extLst>
          </p:cNvPr>
          <p:cNvCxnSpPr>
            <a:cxnSpLocks/>
          </p:cNvCxnSpPr>
          <p:nvPr/>
        </p:nvCxnSpPr>
        <p:spPr>
          <a:xfrm>
            <a:off x="7585710" y="5181600"/>
            <a:ext cx="2463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14029C-1F9A-406C-A356-4BA5E33BF6C0}"/>
              </a:ext>
            </a:extLst>
          </p:cNvPr>
          <p:cNvCxnSpPr>
            <a:cxnSpLocks/>
          </p:cNvCxnSpPr>
          <p:nvPr/>
        </p:nvCxnSpPr>
        <p:spPr>
          <a:xfrm>
            <a:off x="7978140" y="5179695"/>
            <a:ext cx="43673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B8C1E8-AD19-47DF-9AA1-4F6815F61F80}"/>
              </a:ext>
            </a:extLst>
          </p:cNvPr>
          <p:cNvCxnSpPr>
            <a:cxnSpLocks/>
          </p:cNvCxnSpPr>
          <p:nvPr/>
        </p:nvCxnSpPr>
        <p:spPr>
          <a:xfrm>
            <a:off x="8602980" y="5179695"/>
            <a:ext cx="60579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51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ar filled sky&#10;&#10;Description automatically generated">
            <a:extLst>
              <a:ext uri="{FF2B5EF4-FFF2-40B4-BE49-F238E27FC236}">
                <a16:creationId xmlns:a16="http://schemas.microsoft.com/office/drawing/2014/main" id="{1962FA4C-93F7-480B-B653-9ACA30D9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35" y="1506833"/>
            <a:ext cx="6851564" cy="5345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two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3F1-7FD1-4987-89B4-A1336160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8" cy="553010"/>
          </a:xfrm>
        </p:spPr>
        <p:txBody>
          <a:bodyPr>
            <a:normAutofit/>
          </a:bodyPr>
          <a:lstStyle/>
          <a:p>
            <a:r>
              <a:rPr lang="en-CA" dirty="0"/>
              <a:t>Consider the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/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/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/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/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72F8E1B-6470-43B9-8A8E-7E90E3FB3830}"/>
              </a:ext>
            </a:extLst>
          </p:cNvPr>
          <p:cNvSpPr/>
          <p:nvPr/>
        </p:nvSpPr>
        <p:spPr>
          <a:xfrm>
            <a:off x="9736603" y="2541130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07AEA-64B6-4B57-A684-AEEFE45A57AE}"/>
              </a:ext>
            </a:extLst>
          </p:cNvPr>
          <p:cNvSpPr/>
          <p:nvPr/>
        </p:nvSpPr>
        <p:spPr>
          <a:xfrm>
            <a:off x="9729140" y="1373089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7BA7A4-F3B7-4975-8918-9D023F738330}"/>
              </a:ext>
            </a:extLst>
          </p:cNvPr>
          <p:cNvCxnSpPr>
            <a:cxnSpLocks/>
          </p:cNvCxnSpPr>
          <p:nvPr/>
        </p:nvCxnSpPr>
        <p:spPr>
          <a:xfrm>
            <a:off x="7547610" y="472821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BE0FB3-F241-42F0-8742-BF2F16BAD5DA}"/>
              </a:ext>
            </a:extLst>
          </p:cNvPr>
          <p:cNvCxnSpPr>
            <a:cxnSpLocks/>
          </p:cNvCxnSpPr>
          <p:nvPr/>
        </p:nvCxnSpPr>
        <p:spPr>
          <a:xfrm>
            <a:off x="7688580" y="451104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420EC-BD94-4DA2-90C1-760F7A680920}"/>
              </a:ext>
            </a:extLst>
          </p:cNvPr>
          <p:cNvCxnSpPr>
            <a:cxnSpLocks/>
          </p:cNvCxnSpPr>
          <p:nvPr/>
        </p:nvCxnSpPr>
        <p:spPr>
          <a:xfrm>
            <a:off x="7806690" y="4179570"/>
            <a:ext cx="0" cy="3314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A5A1A6-3E91-455D-9BBA-F65009076F4B}"/>
              </a:ext>
            </a:extLst>
          </p:cNvPr>
          <p:cNvCxnSpPr>
            <a:cxnSpLocks/>
          </p:cNvCxnSpPr>
          <p:nvPr/>
        </p:nvCxnSpPr>
        <p:spPr>
          <a:xfrm>
            <a:off x="7901940" y="3790950"/>
            <a:ext cx="0" cy="388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AAB81F-E2A0-45F6-8349-5978F7C70E4D}"/>
              </a:ext>
            </a:extLst>
          </p:cNvPr>
          <p:cNvCxnSpPr>
            <a:cxnSpLocks/>
          </p:cNvCxnSpPr>
          <p:nvPr/>
        </p:nvCxnSpPr>
        <p:spPr>
          <a:xfrm>
            <a:off x="8001000" y="3299460"/>
            <a:ext cx="0" cy="5676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5BFE43-FBB7-4479-AEB7-753BD380EFAF}"/>
              </a:ext>
            </a:extLst>
          </p:cNvPr>
          <p:cNvCxnSpPr>
            <a:cxnSpLocks/>
          </p:cNvCxnSpPr>
          <p:nvPr/>
        </p:nvCxnSpPr>
        <p:spPr>
          <a:xfrm>
            <a:off x="7391400" y="4983480"/>
            <a:ext cx="0" cy="1219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D29F05-10B6-4469-BDFC-745F5B35323F}"/>
              </a:ext>
            </a:extLst>
          </p:cNvPr>
          <p:cNvCxnSpPr>
            <a:cxnSpLocks/>
          </p:cNvCxnSpPr>
          <p:nvPr/>
        </p:nvCxnSpPr>
        <p:spPr>
          <a:xfrm flipV="1">
            <a:off x="7078980" y="5238750"/>
            <a:ext cx="0" cy="1524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C5CAC2-3F52-4BD5-B6CD-7373A9E1E132}"/>
              </a:ext>
            </a:extLst>
          </p:cNvPr>
          <p:cNvCxnSpPr>
            <a:cxnSpLocks/>
          </p:cNvCxnSpPr>
          <p:nvPr/>
        </p:nvCxnSpPr>
        <p:spPr>
          <a:xfrm flipV="1">
            <a:off x="6922770" y="5299710"/>
            <a:ext cx="0" cy="243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5C54C6-FC91-424F-A584-E704E2302905}"/>
              </a:ext>
            </a:extLst>
          </p:cNvPr>
          <p:cNvCxnSpPr>
            <a:cxnSpLocks/>
          </p:cNvCxnSpPr>
          <p:nvPr/>
        </p:nvCxnSpPr>
        <p:spPr>
          <a:xfrm flipV="1">
            <a:off x="6728460" y="5393055"/>
            <a:ext cx="0" cy="3009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ED86B7-9527-445B-AE59-7625849D82B1}"/>
              </a:ext>
            </a:extLst>
          </p:cNvPr>
          <p:cNvCxnSpPr>
            <a:cxnSpLocks/>
          </p:cNvCxnSpPr>
          <p:nvPr/>
        </p:nvCxnSpPr>
        <p:spPr>
          <a:xfrm flipV="1">
            <a:off x="6545580" y="5455920"/>
            <a:ext cx="0" cy="3429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42858C-044F-4BCD-B2A0-B14569280655}"/>
              </a:ext>
            </a:extLst>
          </p:cNvPr>
          <p:cNvCxnSpPr>
            <a:cxnSpLocks/>
          </p:cNvCxnSpPr>
          <p:nvPr/>
        </p:nvCxnSpPr>
        <p:spPr>
          <a:xfrm flipV="1">
            <a:off x="6309360" y="5543550"/>
            <a:ext cx="0" cy="426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E640DC-0A42-426A-BBA2-C9BEC237B619}"/>
                  </a:ext>
                </a:extLst>
              </p:cNvPr>
              <p:cNvSpPr txBox="1"/>
              <p:nvPr/>
            </p:nvSpPr>
            <p:spPr>
              <a:xfrm>
                <a:off x="1020486" y="4020185"/>
                <a:ext cx="2987549" cy="80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&gt;0⇒</m:t>
                    </m:r>
                  </m:oMath>
                </a14:m>
                <a:r>
                  <a:rPr lang="en-CA" sz="32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CA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E640DC-0A42-426A-BBA2-C9BEC237B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86" y="4020185"/>
                <a:ext cx="2987549" cy="801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35FA31-617C-4139-9042-CAA92DA1C161}"/>
                  </a:ext>
                </a:extLst>
              </p:cNvPr>
              <p:cNvSpPr txBox="1"/>
              <p:nvPr/>
            </p:nvSpPr>
            <p:spPr>
              <a:xfrm>
                <a:off x="987586" y="4914135"/>
                <a:ext cx="3287951" cy="80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&lt;−1⇒</m:t>
                    </m:r>
                  </m:oMath>
                </a14:m>
                <a:r>
                  <a:rPr lang="en-CA" sz="32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CA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35FA31-617C-4139-9042-CAA92DA1C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86" y="4914135"/>
                <a:ext cx="3287951" cy="801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1CB681-7C6B-412E-B2D5-2C1128899CE6}"/>
              </a:ext>
            </a:extLst>
          </p:cNvPr>
          <p:cNvCxnSpPr>
            <a:cxnSpLocks/>
          </p:cNvCxnSpPr>
          <p:nvPr/>
        </p:nvCxnSpPr>
        <p:spPr>
          <a:xfrm flipH="1">
            <a:off x="5524500" y="5179695"/>
            <a:ext cx="3581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41A0A2-C302-46CA-A458-EC8D0B4480C2}"/>
              </a:ext>
            </a:extLst>
          </p:cNvPr>
          <p:cNvCxnSpPr>
            <a:cxnSpLocks/>
          </p:cNvCxnSpPr>
          <p:nvPr/>
        </p:nvCxnSpPr>
        <p:spPr>
          <a:xfrm flipH="1">
            <a:off x="6134100" y="5179695"/>
            <a:ext cx="21717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263981-2BA7-421F-9851-5877C647B44F}"/>
              </a:ext>
            </a:extLst>
          </p:cNvPr>
          <p:cNvCxnSpPr>
            <a:cxnSpLocks/>
          </p:cNvCxnSpPr>
          <p:nvPr/>
        </p:nvCxnSpPr>
        <p:spPr>
          <a:xfrm flipH="1">
            <a:off x="6633210" y="5181600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FE1FCD-CCE9-43F7-9A2F-E0664C9008E9}"/>
              </a:ext>
            </a:extLst>
          </p:cNvPr>
          <p:cNvCxnSpPr>
            <a:cxnSpLocks/>
          </p:cNvCxnSpPr>
          <p:nvPr/>
        </p:nvCxnSpPr>
        <p:spPr>
          <a:xfrm flipH="1">
            <a:off x="6949440" y="518223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C5BEFB-1120-4474-85B9-74946C4AB97B}"/>
              </a:ext>
            </a:extLst>
          </p:cNvPr>
          <p:cNvCxnSpPr>
            <a:cxnSpLocks/>
          </p:cNvCxnSpPr>
          <p:nvPr/>
        </p:nvCxnSpPr>
        <p:spPr>
          <a:xfrm>
            <a:off x="7371080" y="517969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C391C3-EAEC-4C69-940F-A719F58E0D36}"/>
              </a:ext>
            </a:extLst>
          </p:cNvPr>
          <p:cNvCxnSpPr>
            <a:cxnSpLocks/>
          </p:cNvCxnSpPr>
          <p:nvPr/>
        </p:nvCxnSpPr>
        <p:spPr>
          <a:xfrm>
            <a:off x="7585710" y="5181600"/>
            <a:ext cx="2463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14029C-1F9A-406C-A356-4BA5E33BF6C0}"/>
              </a:ext>
            </a:extLst>
          </p:cNvPr>
          <p:cNvCxnSpPr>
            <a:cxnSpLocks/>
          </p:cNvCxnSpPr>
          <p:nvPr/>
        </p:nvCxnSpPr>
        <p:spPr>
          <a:xfrm>
            <a:off x="7978140" y="5179695"/>
            <a:ext cx="43673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B8C1E8-AD19-47DF-9AA1-4F6815F61F80}"/>
              </a:ext>
            </a:extLst>
          </p:cNvPr>
          <p:cNvCxnSpPr>
            <a:cxnSpLocks/>
          </p:cNvCxnSpPr>
          <p:nvPr/>
        </p:nvCxnSpPr>
        <p:spPr>
          <a:xfrm>
            <a:off x="8602980" y="5179695"/>
            <a:ext cx="60579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CC63841-8765-4A45-A4A8-9E75FDA8C89A}"/>
              </a:ext>
            </a:extLst>
          </p:cNvPr>
          <p:cNvSpPr/>
          <p:nvPr/>
        </p:nvSpPr>
        <p:spPr>
          <a:xfrm>
            <a:off x="5591811" y="2273805"/>
            <a:ext cx="2001520" cy="2656840"/>
          </a:xfrm>
          <a:custGeom>
            <a:avLst/>
            <a:gdLst>
              <a:gd name="connsiteX0" fmla="*/ 2001520 w 2001520"/>
              <a:gd name="connsiteY0" fmla="*/ 0 h 2656840"/>
              <a:gd name="connsiteX1" fmla="*/ 1635760 w 2001520"/>
              <a:gd name="connsiteY1" fmla="*/ 2230120 h 2656840"/>
              <a:gd name="connsiteX2" fmla="*/ 0 w 2001520"/>
              <a:gd name="connsiteY2" fmla="*/ 2656840 h 26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1520" h="2656840">
                <a:moveTo>
                  <a:pt x="2001520" y="0"/>
                </a:moveTo>
                <a:cubicBezTo>
                  <a:pt x="1985433" y="893656"/>
                  <a:pt x="1969347" y="1787313"/>
                  <a:pt x="1635760" y="2230120"/>
                </a:cubicBezTo>
                <a:cubicBezTo>
                  <a:pt x="1302173" y="2672927"/>
                  <a:pt x="109220" y="2620433"/>
                  <a:pt x="0" y="265684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00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0096F97-B08A-45D6-83B7-0B9C035D6518}"/>
              </a:ext>
            </a:extLst>
          </p:cNvPr>
          <p:cNvSpPr/>
          <p:nvPr/>
        </p:nvSpPr>
        <p:spPr>
          <a:xfrm>
            <a:off x="8329299" y="2512555"/>
            <a:ext cx="2590800" cy="2108200"/>
          </a:xfrm>
          <a:custGeom>
            <a:avLst/>
            <a:gdLst>
              <a:gd name="connsiteX0" fmla="*/ 0 w 2590800"/>
              <a:gd name="connsiteY0" fmla="*/ 0 h 2108200"/>
              <a:gd name="connsiteX1" fmla="*/ 497840 w 2590800"/>
              <a:gd name="connsiteY1" fmla="*/ 1651000 h 2108200"/>
              <a:gd name="connsiteX2" fmla="*/ 2590800 w 2590800"/>
              <a:gd name="connsiteY2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00" h="2108200">
                <a:moveTo>
                  <a:pt x="0" y="0"/>
                </a:moveTo>
                <a:cubicBezTo>
                  <a:pt x="33020" y="649816"/>
                  <a:pt x="66040" y="1299633"/>
                  <a:pt x="497840" y="1651000"/>
                </a:cubicBezTo>
                <a:cubicBezTo>
                  <a:pt x="929640" y="2002367"/>
                  <a:pt x="2247900" y="2038773"/>
                  <a:pt x="2590800" y="210820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F389A6B-3C2D-4EE6-873B-8995C8F35CB6}"/>
              </a:ext>
            </a:extLst>
          </p:cNvPr>
          <p:cNvSpPr/>
          <p:nvPr/>
        </p:nvSpPr>
        <p:spPr>
          <a:xfrm>
            <a:off x="6845675" y="5613949"/>
            <a:ext cx="2387600" cy="598712"/>
          </a:xfrm>
          <a:custGeom>
            <a:avLst/>
            <a:gdLst>
              <a:gd name="connsiteX0" fmla="*/ 0 w 2387600"/>
              <a:gd name="connsiteY0" fmla="*/ 598712 h 598712"/>
              <a:gd name="connsiteX1" fmla="*/ 1016000 w 2387600"/>
              <a:gd name="connsiteY1" fmla="*/ 80552 h 598712"/>
              <a:gd name="connsiteX2" fmla="*/ 2387600 w 2387600"/>
              <a:gd name="connsiteY2" fmla="*/ 9432 h 5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598712">
                <a:moveTo>
                  <a:pt x="0" y="598712"/>
                </a:moveTo>
                <a:cubicBezTo>
                  <a:pt x="309033" y="388738"/>
                  <a:pt x="618067" y="178765"/>
                  <a:pt x="1016000" y="80552"/>
                </a:cubicBezTo>
                <a:cubicBezTo>
                  <a:pt x="1413933" y="-17661"/>
                  <a:pt x="1900766" y="-4115"/>
                  <a:pt x="2387600" y="9432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9AE6D08-CBF5-4094-81EA-7237A5A5A1FC}"/>
              </a:ext>
            </a:extLst>
          </p:cNvPr>
          <p:cNvCxnSpPr>
            <a:cxnSpLocks/>
          </p:cNvCxnSpPr>
          <p:nvPr/>
        </p:nvCxnSpPr>
        <p:spPr>
          <a:xfrm flipH="1">
            <a:off x="5535613" y="4930645"/>
            <a:ext cx="7429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6B8256-B22D-4F4A-9D70-6226BF8DBD60}"/>
              </a:ext>
            </a:extLst>
          </p:cNvPr>
          <p:cNvCxnSpPr>
            <a:cxnSpLocks/>
          </p:cNvCxnSpPr>
          <p:nvPr/>
        </p:nvCxnSpPr>
        <p:spPr>
          <a:xfrm>
            <a:off x="9174133" y="5625884"/>
            <a:ext cx="69273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E8887F3-5383-4E34-A93F-B5EEAD1F9973}"/>
              </a:ext>
            </a:extLst>
          </p:cNvPr>
          <p:cNvCxnSpPr>
            <a:cxnSpLocks/>
          </p:cNvCxnSpPr>
          <p:nvPr/>
        </p:nvCxnSpPr>
        <p:spPr>
          <a:xfrm>
            <a:off x="10867073" y="4609502"/>
            <a:ext cx="82554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988AEEF-6620-4541-9779-D3FDE2C96B6C}"/>
              </a:ext>
            </a:extLst>
          </p:cNvPr>
          <p:cNvSpPr/>
          <p:nvPr/>
        </p:nvSpPr>
        <p:spPr>
          <a:xfrm>
            <a:off x="5825981" y="5426054"/>
            <a:ext cx="824374" cy="895350"/>
          </a:xfrm>
          <a:custGeom>
            <a:avLst/>
            <a:gdLst>
              <a:gd name="connsiteX0" fmla="*/ 0 w 824374"/>
              <a:gd name="connsiteY0" fmla="*/ 895350 h 895350"/>
              <a:gd name="connsiteX1" fmla="*/ 823912 w 824374"/>
              <a:gd name="connsiteY1" fmla="*/ 385763 h 895350"/>
              <a:gd name="connsiteX2" fmla="*/ 104775 w 824374"/>
              <a:gd name="connsiteY2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4374" h="895350">
                <a:moveTo>
                  <a:pt x="0" y="895350"/>
                </a:moveTo>
                <a:cubicBezTo>
                  <a:pt x="403224" y="715169"/>
                  <a:pt x="806449" y="534988"/>
                  <a:pt x="823912" y="385763"/>
                </a:cubicBezTo>
                <a:cubicBezTo>
                  <a:pt x="841375" y="236538"/>
                  <a:pt x="359569" y="100013"/>
                  <a:pt x="104775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DAEFF74-AA1B-4AC9-AEA0-45010EF85B66}"/>
              </a:ext>
            </a:extLst>
          </p:cNvPr>
          <p:cNvCxnSpPr>
            <a:cxnSpLocks/>
            <a:stCxn id="71" idx="2"/>
          </p:cNvCxnSpPr>
          <p:nvPr/>
        </p:nvCxnSpPr>
        <p:spPr>
          <a:xfrm flipH="1" flipV="1">
            <a:off x="5886944" y="5410232"/>
            <a:ext cx="43812" cy="1582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28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ar filled sky&#10;&#10;Description automatically generated">
            <a:extLst>
              <a:ext uri="{FF2B5EF4-FFF2-40B4-BE49-F238E27FC236}">
                <a16:creationId xmlns:a16="http://schemas.microsoft.com/office/drawing/2014/main" id="{1962FA4C-93F7-480B-B653-9ACA30D9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35" y="1506833"/>
            <a:ext cx="6851564" cy="5345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two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3F1-7FD1-4987-89B4-A1336160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8" cy="553010"/>
          </a:xfrm>
        </p:spPr>
        <p:txBody>
          <a:bodyPr>
            <a:normAutofit/>
          </a:bodyPr>
          <a:lstStyle/>
          <a:p>
            <a:r>
              <a:rPr lang="en-CA" dirty="0"/>
              <a:t>Consider the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/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/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/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/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72F8E1B-6470-43B9-8A8E-7E90E3FB3830}"/>
              </a:ext>
            </a:extLst>
          </p:cNvPr>
          <p:cNvSpPr/>
          <p:nvPr/>
        </p:nvSpPr>
        <p:spPr>
          <a:xfrm>
            <a:off x="9736603" y="2541130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07AEA-64B6-4B57-A684-AEEFE45A57AE}"/>
              </a:ext>
            </a:extLst>
          </p:cNvPr>
          <p:cNvSpPr/>
          <p:nvPr/>
        </p:nvSpPr>
        <p:spPr>
          <a:xfrm>
            <a:off x="9729140" y="1373089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7BA7A4-F3B7-4975-8918-9D023F738330}"/>
              </a:ext>
            </a:extLst>
          </p:cNvPr>
          <p:cNvCxnSpPr>
            <a:cxnSpLocks/>
          </p:cNvCxnSpPr>
          <p:nvPr/>
        </p:nvCxnSpPr>
        <p:spPr>
          <a:xfrm>
            <a:off x="7547610" y="472821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BE0FB3-F241-42F0-8742-BF2F16BAD5DA}"/>
              </a:ext>
            </a:extLst>
          </p:cNvPr>
          <p:cNvCxnSpPr>
            <a:cxnSpLocks/>
          </p:cNvCxnSpPr>
          <p:nvPr/>
        </p:nvCxnSpPr>
        <p:spPr>
          <a:xfrm>
            <a:off x="7688580" y="451104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420EC-BD94-4DA2-90C1-760F7A680920}"/>
              </a:ext>
            </a:extLst>
          </p:cNvPr>
          <p:cNvCxnSpPr>
            <a:cxnSpLocks/>
          </p:cNvCxnSpPr>
          <p:nvPr/>
        </p:nvCxnSpPr>
        <p:spPr>
          <a:xfrm>
            <a:off x="7806690" y="4179570"/>
            <a:ext cx="0" cy="3314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A5A1A6-3E91-455D-9BBA-F65009076F4B}"/>
              </a:ext>
            </a:extLst>
          </p:cNvPr>
          <p:cNvCxnSpPr>
            <a:cxnSpLocks/>
          </p:cNvCxnSpPr>
          <p:nvPr/>
        </p:nvCxnSpPr>
        <p:spPr>
          <a:xfrm>
            <a:off x="7901940" y="3790950"/>
            <a:ext cx="0" cy="388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AAB81F-E2A0-45F6-8349-5978F7C70E4D}"/>
              </a:ext>
            </a:extLst>
          </p:cNvPr>
          <p:cNvCxnSpPr>
            <a:cxnSpLocks/>
          </p:cNvCxnSpPr>
          <p:nvPr/>
        </p:nvCxnSpPr>
        <p:spPr>
          <a:xfrm>
            <a:off x="8001000" y="3299460"/>
            <a:ext cx="0" cy="5676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5BFE43-FBB7-4479-AEB7-753BD380EFAF}"/>
              </a:ext>
            </a:extLst>
          </p:cNvPr>
          <p:cNvCxnSpPr>
            <a:cxnSpLocks/>
          </p:cNvCxnSpPr>
          <p:nvPr/>
        </p:nvCxnSpPr>
        <p:spPr>
          <a:xfrm>
            <a:off x="7391400" y="4983480"/>
            <a:ext cx="0" cy="1219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D29F05-10B6-4469-BDFC-745F5B35323F}"/>
              </a:ext>
            </a:extLst>
          </p:cNvPr>
          <p:cNvCxnSpPr>
            <a:cxnSpLocks/>
          </p:cNvCxnSpPr>
          <p:nvPr/>
        </p:nvCxnSpPr>
        <p:spPr>
          <a:xfrm flipV="1">
            <a:off x="7078980" y="5238750"/>
            <a:ext cx="0" cy="1524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C5CAC2-3F52-4BD5-B6CD-7373A9E1E132}"/>
              </a:ext>
            </a:extLst>
          </p:cNvPr>
          <p:cNvCxnSpPr>
            <a:cxnSpLocks/>
          </p:cNvCxnSpPr>
          <p:nvPr/>
        </p:nvCxnSpPr>
        <p:spPr>
          <a:xfrm flipV="1">
            <a:off x="6922770" y="5299710"/>
            <a:ext cx="0" cy="243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5C54C6-FC91-424F-A584-E704E2302905}"/>
              </a:ext>
            </a:extLst>
          </p:cNvPr>
          <p:cNvCxnSpPr>
            <a:cxnSpLocks/>
          </p:cNvCxnSpPr>
          <p:nvPr/>
        </p:nvCxnSpPr>
        <p:spPr>
          <a:xfrm flipV="1">
            <a:off x="6728460" y="5393055"/>
            <a:ext cx="0" cy="3009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ED86B7-9527-445B-AE59-7625849D82B1}"/>
              </a:ext>
            </a:extLst>
          </p:cNvPr>
          <p:cNvCxnSpPr>
            <a:cxnSpLocks/>
          </p:cNvCxnSpPr>
          <p:nvPr/>
        </p:nvCxnSpPr>
        <p:spPr>
          <a:xfrm flipV="1">
            <a:off x="6545580" y="5455920"/>
            <a:ext cx="0" cy="3429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42858C-044F-4BCD-B2A0-B14569280655}"/>
              </a:ext>
            </a:extLst>
          </p:cNvPr>
          <p:cNvCxnSpPr>
            <a:cxnSpLocks/>
          </p:cNvCxnSpPr>
          <p:nvPr/>
        </p:nvCxnSpPr>
        <p:spPr>
          <a:xfrm flipV="1">
            <a:off x="6309360" y="5543550"/>
            <a:ext cx="0" cy="426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E640DC-0A42-426A-BBA2-C9BEC237B619}"/>
                  </a:ext>
                </a:extLst>
              </p:cNvPr>
              <p:cNvSpPr txBox="1"/>
              <p:nvPr/>
            </p:nvSpPr>
            <p:spPr>
              <a:xfrm>
                <a:off x="1020486" y="4020185"/>
                <a:ext cx="2987549" cy="80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&gt;0⇒</m:t>
                    </m:r>
                  </m:oMath>
                </a14:m>
                <a:r>
                  <a:rPr lang="en-CA" sz="32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CA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E640DC-0A42-426A-BBA2-C9BEC237B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86" y="4020185"/>
                <a:ext cx="2987549" cy="801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35FA31-617C-4139-9042-CAA92DA1C161}"/>
                  </a:ext>
                </a:extLst>
              </p:cNvPr>
              <p:cNvSpPr txBox="1"/>
              <p:nvPr/>
            </p:nvSpPr>
            <p:spPr>
              <a:xfrm>
                <a:off x="987586" y="4914135"/>
                <a:ext cx="3287951" cy="80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32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&lt;−1⇒</m:t>
                    </m:r>
                  </m:oMath>
                </a14:m>
                <a:r>
                  <a:rPr lang="en-CA" sz="32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CA" sz="32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CA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CA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35FA31-617C-4139-9042-CAA92DA1C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86" y="4914135"/>
                <a:ext cx="3287951" cy="801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1CB681-7C6B-412E-B2D5-2C1128899CE6}"/>
              </a:ext>
            </a:extLst>
          </p:cNvPr>
          <p:cNvCxnSpPr>
            <a:cxnSpLocks/>
          </p:cNvCxnSpPr>
          <p:nvPr/>
        </p:nvCxnSpPr>
        <p:spPr>
          <a:xfrm flipH="1">
            <a:off x="5516880" y="5179695"/>
            <a:ext cx="3581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41A0A2-C302-46CA-A458-EC8D0B4480C2}"/>
              </a:ext>
            </a:extLst>
          </p:cNvPr>
          <p:cNvCxnSpPr>
            <a:cxnSpLocks/>
          </p:cNvCxnSpPr>
          <p:nvPr/>
        </p:nvCxnSpPr>
        <p:spPr>
          <a:xfrm flipH="1">
            <a:off x="6134100" y="5179695"/>
            <a:ext cx="21717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263981-2BA7-421F-9851-5877C647B44F}"/>
              </a:ext>
            </a:extLst>
          </p:cNvPr>
          <p:cNvCxnSpPr>
            <a:cxnSpLocks/>
          </p:cNvCxnSpPr>
          <p:nvPr/>
        </p:nvCxnSpPr>
        <p:spPr>
          <a:xfrm flipH="1">
            <a:off x="6633210" y="5181600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FE1FCD-CCE9-43F7-9A2F-E0664C9008E9}"/>
              </a:ext>
            </a:extLst>
          </p:cNvPr>
          <p:cNvCxnSpPr>
            <a:cxnSpLocks/>
          </p:cNvCxnSpPr>
          <p:nvPr/>
        </p:nvCxnSpPr>
        <p:spPr>
          <a:xfrm flipH="1">
            <a:off x="6949440" y="518223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C5BEFB-1120-4474-85B9-74946C4AB97B}"/>
              </a:ext>
            </a:extLst>
          </p:cNvPr>
          <p:cNvCxnSpPr>
            <a:cxnSpLocks/>
          </p:cNvCxnSpPr>
          <p:nvPr/>
        </p:nvCxnSpPr>
        <p:spPr>
          <a:xfrm>
            <a:off x="7371080" y="517969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C391C3-EAEC-4C69-940F-A719F58E0D36}"/>
              </a:ext>
            </a:extLst>
          </p:cNvPr>
          <p:cNvCxnSpPr>
            <a:cxnSpLocks/>
          </p:cNvCxnSpPr>
          <p:nvPr/>
        </p:nvCxnSpPr>
        <p:spPr>
          <a:xfrm>
            <a:off x="7585710" y="5181600"/>
            <a:ext cx="2463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14029C-1F9A-406C-A356-4BA5E33BF6C0}"/>
              </a:ext>
            </a:extLst>
          </p:cNvPr>
          <p:cNvCxnSpPr>
            <a:cxnSpLocks/>
          </p:cNvCxnSpPr>
          <p:nvPr/>
        </p:nvCxnSpPr>
        <p:spPr>
          <a:xfrm>
            <a:off x="7978140" y="5179695"/>
            <a:ext cx="43673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B8C1E8-AD19-47DF-9AA1-4F6815F61F80}"/>
              </a:ext>
            </a:extLst>
          </p:cNvPr>
          <p:cNvCxnSpPr>
            <a:cxnSpLocks/>
          </p:cNvCxnSpPr>
          <p:nvPr/>
        </p:nvCxnSpPr>
        <p:spPr>
          <a:xfrm>
            <a:off x="8602980" y="5179695"/>
            <a:ext cx="60579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CC63841-8765-4A45-A4A8-9E75FDA8C89A}"/>
              </a:ext>
            </a:extLst>
          </p:cNvPr>
          <p:cNvSpPr/>
          <p:nvPr/>
        </p:nvSpPr>
        <p:spPr>
          <a:xfrm>
            <a:off x="5591811" y="2273805"/>
            <a:ext cx="2001520" cy="2656840"/>
          </a:xfrm>
          <a:custGeom>
            <a:avLst/>
            <a:gdLst>
              <a:gd name="connsiteX0" fmla="*/ 2001520 w 2001520"/>
              <a:gd name="connsiteY0" fmla="*/ 0 h 2656840"/>
              <a:gd name="connsiteX1" fmla="*/ 1635760 w 2001520"/>
              <a:gd name="connsiteY1" fmla="*/ 2230120 h 2656840"/>
              <a:gd name="connsiteX2" fmla="*/ 0 w 2001520"/>
              <a:gd name="connsiteY2" fmla="*/ 2656840 h 26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1520" h="2656840">
                <a:moveTo>
                  <a:pt x="2001520" y="0"/>
                </a:moveTo>
                <a:cubicBezTo>
                  <a:pt x="1985433" y="893656"/>
                  <a:pt x="1969347" y="1787313"/>
                  <a:pt x="1635760" y="2230120"/>
                </a:cubicBezTo>
                <a:cubicBezTo>
                  <a:pt x="1302173" y="2672927"/>
                  <a:pt x="109220" y="2620433"/>
                  <a:pt x="0" y="265684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00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0096F97-B08A-45D6-83B7-0B9C035D6518}"/>
              </a:ext>
            </a:extLst>
          </p:cNvPr>
          <p:cNvSpPr/>
          <p:nvPr/>
        </p:nvSpPr>
        <p:spPr>
          <a:xfrm>
            <a:off x="8329299" y="2512555"/>
            <a:ext cx="2590800" cy="2108200"/>
          </a:xfrm>
          <a:custGeom>
            <a:avLst/>
            <a:gdLst>
              <a:gd name="connsiteX0" fmla="*/ 0 w 2590800"/>
              <a:gd name="connsiteY0" fmla="*/ 0 h 2108200"/>
              <a:gd name="connsiteX1" fmla="*/ 497840 w 2590800"/>
              <a:gd name="connsiteY1" fmla="*/ 1651000 h 2108200"/>
              <a:gd name="connsiteX2" fmla="*/ 2590800 w 2590800"/>
              <a:gd name="connsiteY2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00" h="2108200">
                <a:moveTo>
                  <a:pt x="0" y="0"/>
                </a:moveTo>
                <a:cubicBezTo>
                  <a:pt x="33020" y="649816"/>
                  <a:pt x="66040" y="1299633"/>
                  <a:pt x="497840" y="1651000"/>
                </a:cubicBezTo>
                <a:cubicBezTo>
                  <a:pt x="929640" y="2002367"/>
                  <a:pt x="2247900" y="2038773"/>
                  <a:pt x="2590800" y="210820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F389A6B-3C2D-4EE6-873B-8995C8F35CB6}"/>
              </a:ext>
            </a:extLst>
          </p:cNvPr>
          <p:cNvSpPr/>
          <p:nvPr/>
        </p:nvSpPr>
        <p:spPr>
          <a:xfrm>
            <a:off x="6845675" y="5613949"/>
            <a:ext cx="2387600" cy="598712"/>
          </a:xfrm>
          <a:custGeom>
            <a:avLst/>
            <a:gdLst>
              <a:gd name="connsiteX0" fmla="*/ 0 w 2387600"/>
              <a:gd name="connsiteY0" fmla="*/ 598712 h 598712"/>
              <a:gd name="connsiteX1" fmla="*/ 1016000 w 2387600"/>
              <a:gd name="connsiteY1" fmla="*/ 80552 h 598712"/>
              <a:gd name="connsiteX2" fmla="*/ 2387600 w 2387600"/>
              <a:gd name="connsiteY2" fmla="*/ 9432 h 5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598712">
                <a:moveTo>
                  <a:pt x="0" y="598712"/>
                </a:moveTo>
                <a:cubicBezTo>
                  <a:pt x="309033" y="388738"/>
                  <a:pt x="618067" y="178765"/>
                  <a:pt x="1016000" y="80552"/>
                </a:cubicBezTo>
                <a:cubicBezTo>
                  <a:pt x="1413933" y="-17661"/>
                  <a:pt x="1900766" y="-4115"/>
                  <a:pt x="2387600" y="9432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9AE6D08-CBF5-4094-81EA-7237A5A5A1FC}"/>
              </a:ext>
            </a:extLst>
          </p:cNvPr>
          <p:cNvCxnSpPr>
            <a:cxnSpLocks/>
          </p:cNvCxnSpPr>
          <p:nvPr/>
        </p:nvCxnSpPr>
        <p:spPr>
          <a:xfrm flipH="1">
            <a:off x="5535613" y="4930645"/>
            <a:ext cx="7429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6B8256-B22D-4F4A-9D70-6226BF8DBD60}"/>
              </a:ext>
            </a:extLst>
          </p:cNvPr>
          <p:cNvCxnSpPr>
            <a:cxnSpLocks/>
          </p:cNvCxnSpPr>
          <p:nvPr/>
        </p:nvCxnSpPr>
        <p:spPr>
          <a:xfrm>
            <a:off x="9174133" y="5625884"/>
            <a:ext cx="69273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E8887F3-5383-4E34-A93F-B5EEAD1F9973}"/>
              </a:ext>
            </a:extLst>
          </p:cNvPr>
          <p:cNvCxnSpPr>
            <a:cxnSpLocks/>
          </p:cNvCxnSpPr>
          <p:nvPr/>
        </p:nvCxnSpPr>
        <p:spPr>
          <a:xfrm>
            <a:off x="10867073" y="4609502"/>
            <a:ext cx="82554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DDCF2AC-6344-45C4-9BB3-63ED5AEB202A}"/>
              </a:ext>
            </a:extLst>
          </p:cNvPr>
          <p:cNvSpPr/>
          <p:nvPr/>
        </p:nvSpPr>
        <p:spPr>
          <a:xfrm>
            <a:off x="6949440" y="4854388"/>
            <a:ext cx="636270" cy="59870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0B0EC-6858-4A89-BF1E-BCAA61DA0E11}"/>
              </a:ext>
            </a:extLst>
          </p:cNvPr>
          <p:cNvSpPr txBox="1"/>
          <p:nvPr/>
        </p:nvSpPr>
        <p:spPr>
          <a:xfrm>
            <a:off x="5546147" y="3586585"/>
            <a:ext cx="180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are the trajectories going away from the steady state?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CEF0009-5336-4E83-95DC-DE0D12D1EAEC}"/>
              </a:ext>
            </a:extLst>
          </p:cNvPr>
          <p:cNvSpPr/>
          <p:nvPr/>
        </p:nvSpPr>
        <p:spPr>
          <a:xfrm>
            <a:off x="5825981" y="5426054"/>
            <a:ext cx="824374" cy="895350"/>
          </a:xfrm>
          <a:custGeom>
            <a:avLst/>
            <a:gdLst>
              <a:gd name="connsiteX0" fmla="*/ 0 w 824374"/>
              <a:gd name="connsiteY0" fmla="*/ 895350 h 895350"/>
              <a:gd name="connsiteX1" fmla="*/ 823912 w 824374"/>
              <a:gd name="connsiteY1" fmla="*/ 385763 h 895350"/>
              <a:gd name="connsiteX2" fmla="*/ 104775 w 824374"/>
              <a:gd name="connsiteY2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4374" h="895350">
                <a:moveTo>
                  <a:pt x="0" y="895350"/>
                </a:moveTo>
                <a:cubicBezTo>
                  <a:pt x="403224" y="715169"/>
                  <a:pt x="806449" y="534988"/>
                  <a:pt x="823912" y="385763"/>
                </a:cubicBezTo>
                <a:cubicBezTo>
                  <a:pt x="841375" y="236538"/>
                  <a:pt x="359569" y="100013"/>
                  <a:pt x="104775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EC51CB-C38D-43CF-BCBB-0D2B0E219F41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5886944" y="5410232"/>
            <a:ext cx="43812" cy="1582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62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C231-1B17-44CF-9F1E-6DD5275B80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/>
              <a:t>Linear stability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B6AB-58D9-40D6-B3C1-7B1A2F43F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happens when you push a system away from equilibrium?</a:t>
            </a:r>
          </a:p>
          <a:p>
            <a:pPr marL="0" indent="0">
              <a:buNone/>
            </a:pPr>
            <a:r>
              <a:rPr lang="en-CA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BAC707-61BA-4FB3-AD7C-EF344CBBD9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322952"/>
                  </p:ext>
                </p:extLst>
              </p:nvPr>
            </p:nvGraphicFramePr>
            <p:xfrm>
              <a:off x="6139901" y="2600474"/>
              <a:ext cx="2843656" cy="34464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24232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919424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70834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70834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687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70834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BAC707-61BA-4FB3-AD7C-EF344CBBD9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322952"/>
                  </p:ext>
                </p:extLst>
              </p:nvPr>
            </p:nvGraphicFramePr>
            <p:xfrm>
              <a:off x="6139901" y="2600474"/>
              <a:ext cx="2843656" cy="34464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24232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919424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9195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47785" b="-2748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9195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7785" b="-1748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687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9195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4834" r="-477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4D26AE64-6F8E-465F-8082-12B33A14C0B6}"/>
              </a:ext>
            </a:extLst>
          </p:cNvPr>
          <p:cNvSpPr/>
          <p:nvPr/>
        </p:nvSpPr>
        <p:spPr>
          <a:xfrm>
            <a:off x="5475021" y="2881316"/>
            <a:ext cx="664880" cy="2883877"/>
          </a:xfrm>
          <a:prstGeom prst="leftBrace">
            <a:avLst>
              <a:gd name="adj1" fmla="val 58962"/>
              <a:gd name="adj2" fmla="val 4731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82C68-5827-45C4-BFAD-91A2D1C7F7C6}"/>
              </a:ext>
            </a:extLst>
          </p:cNvPr>
          <p:cNvSpPr txBox="1"/>
          <p:nvPr/>
        </p:nvSpPr>
        <p:spPr>
          <a:xfrm>
            <a:off x="2177472" y="3597260"/>
            <a:ext cx="2965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F0"/>
                </a:solidFill>
              </a:rPr>
              <a:t>This system is not evolving anymore, i.e. it is at </a:t>
            </a:r>
            <a:r>
              <a:rPr lang="en-CA" sz="2400" i="1" dirty="0">
                <a:solidFill>
                  <a:srgbClr val="00B0F0"/>
                </a:solidFill>
              </a:rPr>
              <a:t>equilibrium</a:t>
            </a:r>
            <a:r>
              <a:rPr lang="en-CA" sz="2400" dirty="0">
                <a:solidFill>
                  <a:srgbClr val="00B0F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5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38AEC-267A-4F3E-B035-AF7C56D4F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0606" y="2844706"/>
                <a:ext cx="6530788" cy="11685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38AEC-267A-4F3E-B035-AF7C56D4F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0606" y="2844706"/>
                <a:ext cx="6530788" cy="11685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483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C231-1B17-44CF-9F1E-6DD5275B80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Linear stability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B6AB-58D9-40D6-B3C1-7B1A2F43FC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757647" cy="482618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C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Equilbrium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point such that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CA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C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 a </a:t>
                </a:r>
                <a:r>
                  <a:rPr lang="en-CA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potential</a:t>
                </a:r>
                <a:r>
                  <a:rPr lang="en-CA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such that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C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CA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B6AB-58D9-40D6-B3C1-7B1A2F43FC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757647" cy="4826188"/>
              </a:xfrm>
              <a:blipFill>
                <a:blip r:embed="rId2"/>
                <a:stretch>
                  <a:fillRect l="-9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6C0B8DB-1574-4F0B-AAD2-1231C0E5AB59}"/>
              </a:ext>
            </a:extLst>
          </p:cNvPr>
          <p:cNvSpPr txBox="1"/>
          <p:nvPr/>
        </p:nvSpPr>
        <p:spPr>
          <a:xfrm>
            <a:off x="8721970" y="3506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6" name="Picture 15" descr="A picture containing object, black, indoor&#10;&#10;Description automatically generated">
            <a:extLst>
              <a:ext uri="{FF2B5EF4-FFF2-40B4-BE49-F238E27FC236}">
                <a16:creationId xmlns:a16="http://schemas.microsoft.com/office/drawing/2014/main" id="{7A007CBA-26C0-4E52-A08B-11DDFF780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63" y="2926260"/>
            <a:ext cx="3174885" cy="28709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8253A1-7805-497C-8CF4-46EAFEA85007}"/>
              </a:ext>
            </a:extLst>
          </p:cNvPr>
          <p:cNvCxnSpPr>
            <a:cxnSpLocks/>
          </p:cNvCxnSpPr>
          <p:nvPr/>
        </p:nvCxnSpPr>
        <p:spPr>
          <a:xfrm flipV="1">
            <a:off x="9952892" y="4592097"/>
            <a:ext cx="0" cy="7056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BBF1FB-5C3A-4403-8EAB-63EAEF20A99F}"/>
                  </a:ext>
                </a:extLst>
              </p:cNvPr>
              <p:cNvSpPr txBox="1"/>
              <p:nvPr/>
            </p:nvSpPr>
            <p:spPr>
              <a:xfrm>
                <a:off x="9761974" y="5262562"/>
                <a:ext cx="464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BBF1FB-5C3A-4403-8EAB-63EAEF20A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74" y="5262562"/>
                <a:ext cx="4649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01BBB0-366A-4951-A10A-0D9F3C7B259F}"/>
              </a:ext>
            </a:extLst>
          </p:cNvPr>
          <p:cNvSpPr/>
          <p:nvPr/>
        </p:nvSpPr>
        <p:spPr>
          <a:xfrm>
            <a:off x="8305357" y="2989384"/>
            <a:ext cx="3174885" cy="28077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AE9370-C2B0-421F-9ABC-BFFE54F41570}"/>
                  </a:ext>
                </a:extLst>
              </p:cNvPr>
              <p:cNvSpPr txBox="1"/>
              <p:nvPr/>
            </p:nvSpPr>
            <p:spPr>
              <a:xfrm>
                <a:off x="8772212" y="2981794"/>
                <a:ext cx="711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AE9370-C2B0-421F-9ABC-BFFE54F4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12" y="2981794"/>
                <a:ext cx="7119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Explosion: 8 Points 23">
            <a:extLst>
              <a:ext uri="{FF2B5EF4-FFF2-40B4-BE49-F238E27FC236}">
                <a16:creationId xmlns:a16="http://schemas.microsoft.com/office/drawing/2014/main" id="{6D9F9888-FEC0-493A-A471-161379EAE231}"/>
              </a:ext>
            </a:extLst>
          </p:cNvPr>
          <p:cNvSpPr/>
          <p:nvPr/>
        </p:nvSpPr>
        <p:spPr>
          <a:xfrm>
            <a:off x="8742066" y="83824"/>
            <a:ext cx="3315956" cy="1503048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One dimensional system</a:t>
            </a:r>
          </a:p>
        </p:txBody>
      </p:sp>
    </p:spTree>
    <p:extLst>
      <p:ext uri="{BB962C8B-B14F-4D97-AF65-F5344CB8AC3E}">
        <p14:creationId xmlns:p14="http://schemas.microsoft.com/office/powerpoint/2010/main" val="285028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60FCEA-04ED-4D41-8FC1-142137955114}"/>
              </a:ext>
            </a:extLst>
          </p:cNvPr>
          <p:cNvSpPr/>
          <p:nvPr/>
        </p:nvSpPr>
        <p:spPr>
          <a:xfrm>
            <a:off x="748600" y="3677697"/>
            <a:ext cx="4862565" cy="2421652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stability analysis</a:t>
            </a:r>
          </a:p>
        </p:txBody>
      </p:sp>
      <p:pic>
        <p:nvPicPr>
          <p:cNvPr id="14338" name="Picture 2" descr="Image result for potential energy well">
            <a:extLst>
              <a:ext uri="{FF2B5EF4-FFF2-40B4-BE49-F238E27FC236}">
                <a16:creationId xmlns:a16="http://schemas.microsoft.com/office/drawing/2014/main" id="{719593EF-E6BC-459B-9442-2D4C3002B9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59" y="1971989"/>
            <a:ext cx="5079441" cy="38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0F657-51F0-43A0-9A49-E60279CC0040}"/>
              </a:ext>
            </a:extLst>
          </p:cNvPr>
          <p:cNvSpPr txBox="1"/>
          <p:nvPr/>
        </p:nvSpPr>
        <p:spPr>
          <a:xfrm>
            <a:off x="820435" y="2027848"/>
            <a:ext cx="4951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B0F0"/>
                </a:solidFill>
              </a:rPr>
              <a:t>Stability</a:t>
            </a:r>
            <a:r>
              <a:rPr lang="en-CA" sz="2400" dirty="0"/>
              <a:t> depends on whether the potential is at a local </a:t>
            </a:r>
            <a:r>
              <a:rPr lang="en-CA" sz="2400" dirty="0">
                <a:solidFill>
                  <a:srgbClr val="00B0F0"/>
                </a:solidFill>
              </a:rPr>
              <a:t>minimum</a:t>
            </a:r>
            <a:r>
              <a:rPr lang="en-CA" sz="2400" dirty="0"/>
              <a:t> or </a:t>
            </a:r>
            <a:r>
              <a:rPr lang="en-CA" sz="2400" dirty="0">
                <a:solidFill>
                  <a:srgbClr val="00B0F0"/>
                </a:solidFill>
              </a:rPr>
              <a:t>maximum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587ED-15F2-48C3-BBD4-5A28B98E520E}"/>
              </a:ext>
            </a:extLst>
          </p:cNvPr>
          <p:cNvSpPr txBox="1"/>
          <p:nvPr/>
        </p:nvSpPr>
        <p:spPr>
          <a:xfrm>
            <a:off x="1380460" y="3736221"/>
            <a:ext cx="359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u="sng" dirty="0">
                <a:solidFill>
                  <a:srgbClr val="FFFF00"/>
                </a:solidFill>
              </a:rPr>
              <a:t>The second derivative test from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14E2FC-DD7A-4819-BF9C-73D0C5EE5213}"/>
                  </a:ext>
                </a:extLst>
              </p:cNvPr>
              <p:cNvSpPr txBox="1"/>
              <p:nvPr/>
            </p:nvSpPr>
            <p:spPr>
              <a:xfrm>
                <a:off x="820435" y="4185741"/>
                <a:ext cx="4712316" cy="173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CA" sz="1600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1600" dirty="0"/>
                  <a:t> then the equilibrium is a maximum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CA" sz="1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sz="1600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1600" dirty="0"/>
                  <a:t> then the equilibrium is a minimum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CA" sz="1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sz="1600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1600" dirty="0"/>
                  <a:t> then the equilibrium is a saddle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14E2FC-DD7A-4819-BF9C-73D0C5EE5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35" y="4185741"/>
                <a:ext cx="4712316" cy="1736437"/>
              </a:xfrm>
              <a:prstGeom prst="rect">
                <a:avLst/>
              </a:prstGeom>
              <a:blipFill>
                <a:blip r:embed="rId3"/>
                <a:stretch>
                  <a:fillRect l="-776" b="-10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8838ACE5-5E56-44BB-BBB6-4250A5436EB4}"/>
              </a:ext>
            </a:extLst>
          </p:cNvPr>
          <p:cNvSpPr/>
          <p:nvPr/>
        </p:nvSpPr>
        <p:spPr>
          <a:xfrm>
            <a:off x="8742066" y="83824"/>
            <a:ext cx="3315956" cy="1503048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One dimensional system</a:t>
            </a:r>
          </a:p>
        </p:txBody>
      </p:sp>
    </p:spTree>
    <p:extLst>
      <p:ext uri="{BB962C8B-B14F-4D97-AF65-F5344CB8AC3E}">
        <p14:creationId xmlns:p14="http://schemas.microsoft.com/office/powerpoint/2010/main" val="3071845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stability analysis</a:t>
            </a:r>
          </a:p>
        </p:txBody>
      </p:sp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8838ACE5-5E56-44BB-BBB6-4250A5436EB4}"/>
              </a:ext>
            </a:extLst>
          </p:cNvPr>
          <p:cNvSpPr/>
          <p:nvPr/>
        </p:nvSpPr>
        <p:spPr>
          <a:xfrm>
            <a:off x="8742066" y="83824"/>
            <a:ext cx="3315956" cy="1503048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One dimensional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EAF7D-ABAD-4149-B2AA-9D60D58DEE17}"/>
                  </a:ext>
                </a:extLst>
              </p:cNvPr>
              <p:cNvSpPr txBox="1"/>
              <p:nvPr/>
            </p:nvSpPr>
            <p:spPr>
              <a:xfrm>
                <a:off x="838200" y="1647926"/>
                <a:ext cx="2254143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CA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CA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CA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CA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EAF7D-ABAD-4149-B2AA-9D60D58D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47926"/>
                <a:ext cx="2254143" cy="6481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71581-E367-405C-9FB9-92E358D5202A}"/>
                  </a:ext>
                </a:extLst>
              </p:cNvPr>
              <p:cNvSpPr txBox="1"/>
              <p:nvPr/>
            </p:nvSpPr>
            <p:spPr>
              <a:xfrm>
                <a:off x="2860819" y="2732691"/>
                <a:ext cx="6470361" cy="2437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then the equilibrium is a unstable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CA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then the equilibrium is a stable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CA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then the equilibrium is a “saddle”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71581-E367-405C-9FB9-92E358D52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819" y="2732691"/>
                <a:ext cx="6470361" cy="2437783"/>
              </a:xfrm>
              <a:prstGeom prst="rect">
                <a:avLst/>
              </a:prstGeom>
              <a:blipFill>
                <a:blip r:embed="rId3"/>
                <a:stretch>
                  <a:fillRect r="-847" b="-1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217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stability analysis: </a:t>
            </a:r>
            <a:r>
              <a:rPr lang="en-CA" dirty="0">
                <a:solidFill>
                  <a:srgbClr val="00B0F0"/>
                </a:solidFill>
              </a:rPr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10914-B21D-4616-AFA0-E1823D6C7839}"/>
                  </a:ext>
                </a:extLst>
              </p:cNvPr>
              <p:cNvSpPr txBox="1"/>
              <p:nvPr/>
            </p:nvSpPr>
            <p:spPr>
              <a:xfrm>
                <a:off x="3172644" y="1881236"/>
                <a:ext cx="1866280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10914-B21D-4616-AFA0-E1823D6C7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44" y="1881236"/>
                <a:ext cx="1866280" cy="793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C1B3A3-3D16-45FE-8947-A06F065562BF}"/>
              </a:ext>
            </a:extLst>
          </p:cNvPr>
          <p:cNvSpPr txBox="1"/>
          <p:nvPr/>
        </p:nvSpPr>
        <p:spPr>
          <a:xfrm>
            <a:off x="838200" y="3181350"/>
            <a:ext cx="6915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400" dirty="0"/>
              <a:t>For what values of x is dx/dt = 0? (Hint there are 3).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400" dirty="0"/>
              <a:t>Draw the potential function for this system.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400" dirty="0"/>
              <a:t>For each equilibrium, is it stable or unstable?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A490AF-47AB-4B9A-AA6B-414B868BC7EC}"/>
                  </a:ext>
                </a:extLst>
              </p:cNvPr>
              <p:cNvSpPr txBox="1"/>
              <p:nvPr/>
            </p:nvSpPr>
            <p:spPr>
              <a:xfrm>
                <a:off x="7661420" y="1547812"/>
                <a:ext cx="4001160" cy="1460400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then the equilibrium is a unstable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CA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CA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CA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then the equilibrium is a stable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CA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CA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then the equilibrium is a saddle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A490AF-47AB-4B9A-AA6B-414B868BC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420" y="1547812"/>
                <a:ext cx="4001160" cy="1460400"/>
              </a:xfrm>
              <a:prstGeom prst="rect">
                <a:avLst/>
              </a:prstGeom>
              <a:blipFill>
                <a:blip r:embed="rId3"/>
                <a:stretch>
                  <a:fillRect l="-3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84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7FDEF0-955E-4B50-B836-CADE8EB417F3}"/>
              </a:ext>
            </a:extLst>
          </p:cNvPr>
          <p:cNvSpPr/>
          <p:nvPr/>
        </p:nvSpPr>
        <p:spPr>
          <a:xfrm>
            <a:off x="665711" y="1123949"/>
            <a:ext cx="10663238" cy="532447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03299"/>
            <a:ext cx="10515600" cy="1325563"/>
          </a:xfrm>
        </p:spPr>
        <p:txBody>
          <a:bodyPr/>
          <a:lstStyle/>
          <a:p>
            <a:r>
              <a:rPr lang="en-CA" dirty="0"/>
              <a:t>Higher dimensions: notation for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E1B2C4D-3287-4370-B8F1-C7197D128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841413"/>
                  </p:ext>
                </p:extLst>
              </p:nvPr>
            </p:nvGraphicFramePr>
            <p:xfrm>
              <a:off x="1129751" y="2867172"/>
              <a:ext cx="4532861" cy="30915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2061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70834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70834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687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70834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CA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E1B2C4D-3287-4370-B8F1-C7197D128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841413"/>
                  </p:ext>
                </p:extLst>
              </p:nvPr>
            </p:nvGraphicFramePr>
            <p:xfrm>
              <a:off x="1129751" y="2867172"/>
              <a:ext cx="4532861" cy="30915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2061">
                      <a:extLst>
                        <a:ext uri="{9D8B030D-6E8A-4147-A177-3AD203B41FA5}">
                          <a16:colId xmlns:a16="http://schemas.microsoft.com/office/drawing/2014/main" val="2059121685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3713500973"/>
                        </a:ext>
                      </a:extLst>
                    </a:gridCol>
                  </a:tblGrid>
                  <a:tr h="8012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133229" b="-2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059" b="-2848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370668"/>
                      </a:ext>
                    </a:extLst>
                  </a:tr>
                  <a:tr h="8012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763" r="-133229" b="-1870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059" t="-100763" b="-1870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73599"/>
                      </a:ext>
                    </a:extLst>
                  </a:tr>
                  <a:tr h="687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2483531"/>
                      </a:ext>
                    </a:extLst>
                  </a:tr>
                  <a:tr h="8012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4848" r="-1332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059" t="-2848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213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7AC81-8C90-46F8-95C3-4B2F81A75CCF}"/>
                  </a:ext>
                </a:extLst>
              </p:cNvPr>
              <p:cNvSpPr txBox="1"/>
              <p:nvPr/>
            </p:nvSpPr>
            <p:spPr>
              <a:xfrm>
                <a:off x="6396040" y="2606344"/>
                <a:ext cx="4741234" cy="1913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6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CA" sz="6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CA" sz="6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CA" sz="6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6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6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6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7AC81-8C90-46F8-95C3-4B2F81A75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40" y="2606344"/>
                <a:ext cx="4741234" cy="1913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D1F23-080D-43A9-A85B-05A437D223FB}"/>
                  </a:ext>
                </a:extLst>
              </p:cNvPr>
              <p:cNvSpPr txBox="1"/>
              <p:nvPr/>
            </p:nvSpPr>
            <p:spPr>
              <a:xfrm>
                <a:off x="6733484" y="5008894"/>
                <a:ext cx="1524648" cy="1070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D1F23-080D-43A9-A85B-05A437D22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484" y="5008894"/>
                <a:ext cx="1524648" cy="1070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810F5C-2132-4326-ACEF-246BB964721E}"/>
                  </a:ext>
                </a:extLst>
              </p:cNvPr>
              <p:cNvSpPr txBox="1"/>
              <p:nvPr/>
            </p:nvSpPr>
            <p:spPr>
              <a:xfrm>
                <a:off x="8462226" y="4797555"/>
                <a:ext cx="2382191" cy="128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A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810F5C-2132-4326-ACEF-246BB964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226" y="4797555"/>
                <a:ext cx="2382191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11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F347-F823-4EAB-9807-3775CC7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stability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2542B-EB5D-4F37-801E-8F248554C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Analogous to one dimension, except instead of looking at the sign of the first derivative, we look at the eigenvalues of the “generalized first derivative,” i.e. the </a:t>
            </a:r>
            <a:r>
              <a:rPr lang="en-CA" dirty="0">
                <a:solidFill>
                  <a:srgbClr val="FFFF00"/>
                </a:solidFill>
              </a:rPr>
              <a:t>Jacobian Matrix.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7740C-21FE-427D-937B-1A3701589FAB}"/>
                  </a:ext>
                </a:extLst>
              </p:cNvPr>
              <p:cNvSpPr txBox="1"/>
              <p:nvPr/>
            </p:nvSpPr>
            <p:spPr>
              <a:xfrm>
                <a:off x="3595668" y="3594097"/>
                <a:ext cx="5000664" cy="2019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CA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CA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CA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CA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CA" sz="2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CA" sz="2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CA" sz="2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CA" sz="2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CA" sz="2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CA" sz="24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CA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CA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7740C-21FE-427D-937B-1A370158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668" y="3594097"/>
                <a:ext cx="5000664" cy="2019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272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tar filled sky&#10;&#10;Description automatically generated">
            <a:extLst>
              <a:ext uri="{FF2B5EF4-FFF2-40B4-BE49-F238E27FC236}">
                <a16:creationId xmlns:a16="http://schemas.microsoft.com/office/drawing/2014/main" id="{0676754F-73F7-47E3-909F-ED993017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35" y="1506833"/>
            <a:ext cx="6851564" cy="5345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5E7AE8-E533-4734-BDF9-F80795356E4E}"/>
                  </a:ext>
                </a:extLst>
              </p:cNvPr>
              <p:cNvSpPr/>
              <p:nvPr/>
            </p:nvSpPr>
            <p:spPr>
              <a:xfrm>
                <a:off x="6104206" y="1732743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5E7AE8-E533-4734-BDF9-F80795356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206" y="1732743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BB8080-50F7-40AC-8079-AF9F33C634A2}"/>
                  </a:ext>
                </a:extLst>
              </p:cNvPr>
              <p:cNvSpPr/>
              <p:nvPr/>
            </p:nvSpPr>
            <p:spPr>
              <a:xfrm>
                <a:off x="6104206" y="785417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BB8080-50F7-40AC-8079-AF9F33C63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206" y="785417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4CEDAF-1BC5-45C9-9509-A443897B90CD}"/>
                  </a:ext>
                </a:extLst>
              </p:cNvPr>
              <p:cNvSpPr/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4CEDAF-1BC5-45C9-9509-A443897B9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E7FE7C-CDC2-4A31-A288-4576F9FC3286}"/>
                  </a:ext>
                </a:extLst>
              </p:cNvPr>
              <p:cNvSpPr/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E7FE7C-CDC2-4A31-A288-4576F9FC3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85B702F-D683-472E-B195-143DCA1FF848}"/>
              </a:ext>
            </a:extLst>
          </p:cNvPr>
          <p:cNvSpPr/>
          <p:nvPr/>
        </p:nvSpPr>
        <p:spPr>
          <a:xfrm>
            <a:off x="9736603" y="2541130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0CF4F-BC38-4C8B-A9D6-8E4E5712B0F8}"/>
              </a:ext>
            </a:extLst>
          </p:cNvPr>
          <p:cNvSpPr/>
          <p:nvPr/>
        </p:nvSpPr>
        <p:spPr>
          <a:xfrm>
            <a:off x="9729140" y="1373089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DE9163-BAA2-46E9-8BD2-1D0B12836A43}"/>
              </a:ext>
            </a:extLst>
          </p:cNvPr>
          <p:cNvCxnSpPr>
            <a:cxnSpLocks/>
          </p:cNvCxnSpPr>
          <p:nvPr/>
        </p:nvCxnSpPr>
        <p:spPr>
          <a:xfrm>
            <a:off x="7547610" y="472821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2DC30-5F3E-410C-8D2E-61637DFE2E30}"/>
              </a:ext>
            </a:extLst>
          </p:cNvPr>
          <p:cNvCxnSpPr>
            <a:cxnSpLocks/>
          </p:cNvCxnSpPr>
          <p:nvPr/>
        </p:nvCxnSpPr>
        <p:spPr>
          <a:xfrm>
            <a:off x="7688580" y="451104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AE52A3-D2A7-40B6-9C58-F86940A4CDCA}"/>
              </a:ext>
            </a:extLst>
          </p:cNvPr>
          <p:cNvCxnSpPr>
            <a:cxnSpLocks/>
          </p:cNvCxnSpPr>
          <p:nvPr/>
        </p:nvCxnSpPr>
        <p:spPr>
          <a:xfrm>
            <a:off x="7806690" y="4179570"/>
            <a:ext cx="0" cy="3314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D076A-D419-4663-A535-AC17505A38F7}"/>
              </a:ext>
            </a:extLst>
          </p:cNvPr>
          <p:cNvCxnSpPr>
            <a:cxnSpLocks/>
          </p:cNvCxnSpPr>
          <p:nvPr/>
        </p:nvCxnSpPr>
        <p:spPr>
          <a:xfrm>
            <a:off x="7901940" y="3790950"/>
            <a:ext cx="0" cy="388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8C15EA-B0FE-4014-85AE-9FE47124CD7B}"/>
              </a:ext>
            </a:extLst>
          </p:cNvPr>
          <p:cNvCxnSpPr>
            <a:cxnSpLocks/>
          </p:cNvCxnSpPr>
          <p:nvPr/>
        </p:nvCxnSpPr>
        <p:spPr>
          <a:xfrm>
            <a:off x="8001000" y="3299460"/>
            <a:ext cx="0" cy="5676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B0C6D3-C606-4AA1-BAEE-892243B2E529}"/>
              </a:ext>
            </a:extLst>
          </p:cNvPr>
          <p:cNvCxnSpPr>
            <a:cxnSpLocks/>
          </p:cNvCxnSpPr>
          <p:nvPr/>
        </p:nvCxnSpPr>
        <p:spPr>
          <a:xfrm>
            <a:off x="7391400" y="4983480"/>
            <a:ext cx="0" cy="1219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2AB45F-761C-44A4-AB58-494CD5EA219F}"/>
              </a:ext>
            </a:extLst>
          </p:cNvPr>
          <p:cNvCxnSpPr>
            <a:cxnSpLocks/>
          </p:cNvCxnSpPr>
          <p:nvPr/>
        </p:nvCxnSpPr>
        <p:spPr>
          <a:xfrm flipV="1">
            <a:off x="7078980" y="5238750"/>
            <a:ext cx="0" cy="1524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1F4CCC-F0C7-4EC7-82C9-E80CCF901B05}"/>
              </a:ext>
            </a:extLst>
          </p:cNvPr>
          <p:cNvCxnSpPr>
            <a:cxnSpLocks/>
          </p:cNvCxnSpPr>
          <p:nvPr/>
        </p:nvCxnSpPr>
        <p:spPr>
          <a:xfrm flipV="1">
            <a:off x="6922770" y="5299710"/>
            <a:ext cx="0" cy="243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03C285-1E97-4F8C-A2ED-8C22C8641AC4}"/>
              </a:ext>
            </a:extLst>
          </p:cNvPr>
          <p:cNvCxnSpPr>
            <a:cxnSpLocks/>
          </p:cNvCxnSpPr>
          <p:nvPr/>
        </p:nvCxnSpPr>
        <p:spPr>
          <a:xfrm flipV="1">
            <a:off x="6728460" y="5393055"/>
            <a:ext cx="0" cy="3009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B2D86-CFD4-4F91-BFAB-96753E84E6FF}"/>
              </a:ext>
            </a:extLst>
          </p:cNvPr>
          <p:cNvCxnSpPr>
            <a:cxnSpLocks/>
          </p:cNvCxnSpPr>
          <p:nvPr/>
        </p:nvCxnSpPr>
        <p:spPr>
          <a:xfrm flipV="1">
            <a:off x="6545580" y="5455920"/>
            <a:ext cx="0" cy="3429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677FBC-98BF-4B43-B131-359BD1759E59}"/>
              </a:ext>
            </a:extLst>
          </p:cNvPr>
          <p:cNvCxnSpPr>
            <a:cxnSpLocks/>
          </p:cNvCxnSpPr>
          <p:nvPr/>
        </p:nvCxnSpPr>
        <p:spPr>
          <a:xfrm flipV="1">
            <a:off x="6309360" y="5543550"/>
            <a:ext cx="0" cy="426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DEAFCA-16C4-41C2-B82C-5C69D2CECA36}"/>
              </a:ext>
            </a:extLst>
          </p:cNvPr>
          <p:cNvCxnSpPr>
            <a:cxnSpLocks/>
          </p:cNvCxnSpPr>
          <p:nvPr/>
        </p:nvCxnSpPr>
        <p:spPr>
          <a:xfrm flipH="1">
            <a:off x="5516880" y="5179695"/>
            <a:ext cx="3581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C384CF-C9CD-4CE8-8D73-4C4FE87E52DD}"/>
              </a:ext>
            </a:extLst>
          </p:cNvPr>
          <p:cNvCxnSpPr>
            <a:cxnSpLocks/>
          </p:cNvCxnSpPr>
          <p:nvPr/>
        </p:nvCxnSpPr>
        <p:spPr>
          <a:xfrm flipH="1">
            <a:off x="6134100" y="5179695"/>
            <a:ext cx="21717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9B80DF-6AF5-4EDD-B50D-9B86AA3F7456}"/>
              </a:ext>
            </a:extLst>
          </p:cNvPr>
          <p:cNvCxnSpPr>
            <a:cxnSpLocks/>
          </p:cNvCxnSpPr>
          <p:nvPr/>
        </p:nvCxnSpPr>
        <p:spPr>
          <a:xfrm flipH="1">
            <a:off x="6633210" y="5181600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942B84-DD65-405F-A397-2BF78A2084C0}"/>
              </a:ext>
            </a:extLst>
          </p:cNvPr>
          <p:cNvCxnSpPr>
            <a:cxnSpLocks/>
          </p:cNvCxnSpPr>
          <p:nvPr/>
        </p:nvCxnSpPr>
        <p:spPr>
          <a:xfrm flipH="1">
            <a:off x="6949440" y="518223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112759-6226-4513-AD23-CB40CB385857}"/>
              </a:ext>
            </a:extLst>
          </p:cNvPr>
          <p:cNvCxnSpPr>
            <a:cxnSpLocks/>
          </p:cNvCxnSpPr>
          <p:nvPr/>
        </p:nvCxnSpPr>
        <p:spPr>
          <a:xfrm>
            <a:off x="7371080" y="517969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8FF66D-03E8-40CD-B6E2-BD425B866843}"/>
              </a:ext>
            </a:extLst>
          </p:cNvPr>
          <p:cNvCxnSpPr>
            <a:cxnSpLocks/>
          </p:cNvCxnSpPr>
          <p:nvPr/>
        </p:nvCxnSpPr>
        <p:spPr>
          <a:xfrm>
            <a:off x="7585710" y="5181600"/>
            <a:ext cx="2463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0FE65C-BB9F-4181-956C-3BED3555C20C}"/>
              </a:ext>
            </a:extLst>
          </p:cNvPr>
          <p:cNvCxnSpPr>
            <a:cxnSpLocks/>
          </p:cNvCxnSpPr>
          <p:nvPr/>
        </p:nvCxnSpPr>
        <p:spPr>
          <a:xfrm>
            <a:off x="7978140" y="5179695"/>
            <a:ext cx="43673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B652E8-8E80-485B-A096-530B42F0BA23}"/>
              </a:ext>
            </a:extLst>
          </p:cNvPr>
          <p:cNvCxnSpPr>
            <a:cxnSpLocks/>
          </p:cNvCxnSpPr>
          <p:nvPr/>
        </p:nvCxnSpPr>
        <p:spPr>
          <a:xfrm>
            <a:off x="8602980" y="5179695"/>
            <a:ext cx="60579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picture containing sport&#10;&#10;Description automatically generated">
            <a:extLst>
              <a:ext uri="{FF2B5EF4-FFF2-40B4-BE49-F238E27FC236}">
                <a16:creationId xmlns:a16="http://schemas.microsoft.com/office/drawing/2014/main" id="{8672ACC2-407F-44E2-B787-CE6FE9E925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2" t="5955" r="16704" b="9938"/>
          <a:stretch/>
        </p:blipFill>
        <p:spPr>
          <a:xfrm>
            <a:off x="868712" y="3424237"/>
            <a:ext cx="2853551" cy="2860212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5A5953B6-55E1-48E2-B4D3-3E89DB0F86B3}"/>
              </a:ext>
            </a:extLst>
          </p:cNvPr>
          <p:cNvSpPr/>
          <p:nvPr/>
        </p:nvSpPr>
        <p:spPr>
          <a:xfrm>
            <a:off x="6991362" y="4882573"/>
            <a:ext cx="533392" cy="53339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ECD948C-23DE-447A-95F1-BE0F2B22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>
                <a:latin typeface="Bahnschrift Light SemiCondensed" panose="020B0502040204020203" pitchFamily="34" charset="0"/>
              </a:rPr>
              <a:t>Intuition #1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E8111D-55E1-4292-942F-A9E1DFEC32C4}"/>
              </a:ext>
            </a:extLst>
          </p:cNvPr>
          <p:cNvSpPr txBox="1"/>
          <p:nvPr/>
        </p:nvSpPr>
        <p:spPr>
          <a:xfrm>
            <a:off x="875215" y="2141020"/>
            <a:ext cx="4167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eigenvectors and eigenvalues of the Jacobian tell us how a circle around the fixed will deform under our differential equations. </a:t>
            </a:r>
          </a:p>
        </p:txBody>
      </p:sp>
    </p:spTree>
    <p:extLst>
      <p:ext uri="{BB962C8B-B14F-4D97-AF65-F5344CB8AC3E}">
        <p14:creationId xmlns:p14="http://schemas.microsoft.com/office/powerpoint/2010/main" val="2058671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tar filled sky&#10;&#10;Description automatically generated">
            <a:extLst>
              <a:ext uri="{FF2B5EF4-FFF2-40B4-BE49-F238E27FC236}">
                <a16:creationId xmlns:a16="http://schemas.microsoft.com/office/drawing/2014/main" id="{0676754F-73F7-47E3-909F-ED993017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35" y="1506833"/>
            <a:ext cx="6851564" cy="5345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5E7AE8-E533-4734-BDF9-F80795356E4E}"/>
                  </a:ext>
                </a:extLst>
              </p:cNvPr>
              <p:cNvSpPr/>
              <p:nvPr/>
            </p:nvSpPr>
            <p:spPr>
              <a:xfrm>
                <a:off x="6104206" y="1732743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5E7AE8-E533-4734-BDF9-F80795356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206" y="1732743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BB8080-50F7-40AC-8079-AF9F33C634A2}"/>
                  </a:ext>
                </a:extLst>
              </p:cNvPr>
              <p:cNvSpPr/>
              <p:nvPr/>
            </p:nvSpPr>
            <p:spPr>
              <a:xfrm>
                <a:off x="6104206" y="785417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BB8080-50F7-40AC-8079-AF9F33C63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206" y="785417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4CEDAF-1BC5-45C9-9509-A443897B90CD}"/>
                  </a:ext>
                </a:extLst>
              </p:cNvPr>
              <p:cNvSpPr/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4CEDAF-1BC5-45C9-9509-A443897B9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83" y="1810959"/>
                <a:ext cx="2501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E7FE7C-CDC2-4A31-A288-4576F9FC3286}"/>
                  </a:ext>
                </a:extLst>
              </p:cNvPr>
              <p:cNvSpPr/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E7FE7C-CDC2-4A31-A288-4576F9FC3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055" y="2923011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85B702F-D683-472E-B195-143DCA1FF848}"/>
              </a:ext>
            </a:extLst>
          </p:cNvPr>
          <p:cNvSpPr/>
          <p:nvPr/>
        </p:nvSpPr>
        <p:spPr>
          <a:xfrm>
            <a:off x="9736603" y="2541130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0CF4F-BC38-4C8B-A9D6-8E4E5712B0F8}"/>
              </a:ext>
            </a:extLst>
          </p:cNvPr>
          <p:cNvSpPr/>
          <p:nvPr/>
        </p:nvSpPr>
        <p:spPr>
          <a:xfrm>
            <a:off x="9729140" y="1373089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DE9163-BAA2-46E9-8BD2-1D0B12836A43}"/>
              </a:ext>
            </a:extLst>
          </p:cNvPr>
          <p:cNvCxnSpPr>
            <a:cxnSpLocks/>
          </p:cNvCxnSpPr>
          <p:nvPr/>
        </p:nvCxnSpPr>
        <p:spPr>
          <a:xfrm>
            <a:off x="7547610" y="472821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2DC30-5F3E-410C-8D2E-61637DFE2E30}"/>
              </a:ext>
            </a:extLst>
          </p:cNvPr>
          <p:cNvCxnSpPr>
            <a:cxnSpLocks/>
          </p:cNvCxnSpPr>
          <p:nvPr/>
        </p:nvCxnSpPr>
        <p:spPr>
          <a:xfrm>
            <a:off x="7688580" y="4511040"/>
            <a:ext cx="0" cy="2552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AE52A3-D2A7-40B6-9C58-F86940A4CDCA}"/>
              </a:ext>
            </a:extLst>
          </p:cNvPr>
          <p:cNvCxnSpPr>
            <a:cxnSpLocks/>
          </p:cNvCxnSpPr>
          <p:nvPr/>
        </p:nvCxnSpPr>
        <p:spPr>
          <a:xfrm>
            <a:off x="7806690" y="4179570"/>
            <a:ext cx="0" cy="3314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D076A-D419-4663-A535-AC17505A38F7}"/>
              </a:ext>
            </a:extLst>
          </p:cNvPr>
          <p:cNvCxnSpPr>
            <a:cxnSpLocks/>
          </p:cNvCxnSpPr>
          <p:nvPr/>
        </p:nvCxnSpPr>
        <p:spPr>
          <a:xfrm>
            <a:off x="7901940" y="3790950"/>
            <a:ext cx="0" cy="388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8C15EA-B0FE-4014-85AE-9FE47124CD7B}"/>
              </a:ext>
            </a:extLst>
          </p:cNvPr>
          <p:cNvCxnSpPr>
            <a:cxnSpLocks/>
          </p:cNvCxnSpPr>
          <p:nvPr/>
        </p:nvCxnSpPr>
        <p:spPr>
          <a:xfrm>
            <a:off x="8001000" y="3299460"/>
            <a:ext cx="0" cy="5676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B0C6D3-C606-4AA1-BAEE-892243B2E529}"/>
              </a:ext>
            </a:extLst>
          </p:cNvPr>
          <p:cNvCxnSpPr>
            <a:cxnSpLocks/>
          </p:cNvCxnSpPr>
          <p:nvPr/>
        </p:nvCxnSpPr>
        <p:spPr>
          <a:xfrm>
            <a:off x="7391400" y="4983480"/>
            <a:ext cx="0" cy="1219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2AB45F-761C-44A4-AB58-494CD5EA219F}"/>
              </a:ext>
            </a:extLst>
          </p:cNvPr>
          <p:cNvCxnSpPr>
            <a:cxnSpLocks/>
          </p:cNvCxnSpPr>
          <p:nvPr/>
        </p:nvCxnSpPr>
        <p:spPr>
          <a:xfrm flipV="1">
            <a:off x="7078980" y="5238750"/>
            <a:ext cx="0" cy="1524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1F4CCC-F0C7-4EC7-82C9-E80CCF901B05}"/>
              </a:ext>
            </a:extLst>
          </p:cNvPr>
          <p:cNvCxnSpPr>
            <a:cxnSpLocks/>
          </p:cNvCxnSpPr>
          <p:nvPr/>
        </p:nvCxnSpPr>
        <p:spPr>
          <a:xfrm flipV="1">
            <a:off x="6922770" y="5299710"/>
            <a:ext cx="0" cy="243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03C285-1E97-4F8C-A2ED-8C22C8641AC4}"/>
              </a:ext>
            </a:extLst>
          </p:cNvPr>
          <p:cNvCxnSpPr>
            <a:cxnSpLocks/>
          </p:cNvCxnSpPr>
          <p:nvPr/>
        </p:nvCxnSpPr>
        <p:spPr>
          <a:xfrm flipV="1">
            <a:off x="6728460" y="5393055"/>
            <a:ext cx="0" cy="3009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B2D86-CFD4-4F91-BFAB-96753E84E6FF}"/>
              </a:ext>
            </a:extLst>
          </p:cNvPr>
          <p:cNvCxnSpPr>
            <a:cxnSpLocks/>
          </p:cNvCxnSpPr>
          <p:nvPr/>
        </p:nvCxnSpPr>
        <p:spPr>
          <a:xfrm flipV="1">
            <a:off x="6545580" y="5455920"/>
            <a:ext cx="0" cy="3429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677FBC-98BF-4B43-B131-359BD1759E59}"/>
              </a:ext>
            </a:extLst>
          </p:cNvPr>
          <p:cNvCxnSpPr>
            <a:cxnSpLocks/>
          </p:cNvCxnSpPr>
          <p:nvPr/>
        </p:nvCxnSpPr>
        <p:spPr>
          <a:xfrm flipV="1">
            <a:off x="6309360" y="5543550"/>
            <a:ext cx="0" cy="426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DEAFCA-16C4-41C2-B82C-5C69D2CECA36}"/>
              </a:ext>
            </a:extLst>
          </p:cNvPr>
          <p:cNvCxnSpPr>
            <a:cxnSpLocks/>
          </p:cNvCxnSpPr>
          <p:nvPr/>
        </p:nvCxnSpPr>
        <p:spPr>
          <a:xfrm flipH="1">
            <a:off x="5516880" y="5179695"/>
            <a:ext cx="3581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C384CF-C9CD-4CE8-8D73-4C4FE87E52DD}"/>
              </a:ext>
            </a:extLst>
          </p:cNvPr>
          <p:cNvCxnSpPr>
            <a:cxnSpLocks/>
          </p:cNvCxnSpPr>
          <p:nvPr/>
        </p:nvCxnSpPr>
        <p:spPr>
          <a:xfrm flipH="1">
            <a:off x="6134100" y="5179695"/>
            <a:ext cx="21717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9B80DF-6AF5-4EDD-B50D-9B86AA3F7456}"/>
              </a:ext>
            </a:extLst>
          </p:cNvPr>
          <p:cNvCxnSpPr>
            <a:cxnSpLocks/>
          </p:cNvCxnSpPr>
          <p:nvPr/>
        </p:nvCxnSpPr>
        <p:spPr>
          <a:xfrm flipH="1">
            <a:off x="6633210" y="5181600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942B84-DD65-405F-A397-2BF78A2084C0}"/>
              </a:ext>
            </a:extLst>
          </p:cNvPr>
          <p:cNvCxnSpPr>
            <a:cxnSpLocks/>
          </p:cNvCxnSpPr>
          <p:nvPr/>
        </p:nvCxnSpPr>
        <p:spPr>
          <a:xfrm flipH="1">
            <a:off x="6949440" y="518223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112759-6226-4513-AD23-CB40CB385857}"/>
              </a:ext>
            </a:extLst>
          </p:cNvPr>
          <p:cNvCxnSpPr>
            <a:cxnSpLocks/>
          </p:cNvCxnSpPr>
          <p:nvPr/>
        </p:nvCxnSpPr>
        <p:spPr>
          <a:xfrm>
            <a:off x="7371080" y="5179695"/>
            <a:ext cx="12954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8FF66D-03E8-40CD-B6E2-BD425B866843}"/>
              </a:ext>
            </a:extLst>
          </p:cNvPr>
          <p:cNvCxnSpPr>
            <a:cxnSpLocks/>
          </p:cNvCxnSpPr>
          <p:nvPr/>
        </p:nvCxnSpPr>
        <p:spPr>
          <a:xfrm>
            <a:off x="7585710" y="5181600"/>
            <a:ext cx="2463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0FE65C-BB9F-4181-956C-3BED3555C20C}"/>
              </a:ext>
            </a:extLst>
          </p:cNvPr>
          <p:cNvCxnSpPr>
            <a:cxnSpLocks/>
          </p:cNvCxnSpPr>
          <p:nvPr/>
        </p:nvCxnSpPr>
        <p:spPr>
          <a:xfrm>
            <a:off x="7978140" y="5179695"/>
            <a:ext cx="43673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B652E8-8E80-485B-A096-530B42F0BA23}"/>
              </a:ext>
            </a:extLst>
          </p:cNvPr>
          <p:cNvCxnSpPr>
            <a:cxnSpLocks/>
          </p:cNvCxnSpPr>
          <p:nvPr/>
        </p:nvCxnSpPr>
        <p:spPr>
          <a:xfrm>
            <a:off x="8602980" y="5179695"/>
            <a:ext cx="60579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picture containing sport&#10;&#10;Description automatically generated">
            <a:extLst>
              <a:ext uri="{FF2B5EF4-FFF2-40B4-BE49-F238E27FC236}">
                <a16:creationId xmlns:a16="http://schemas.microsoft.com/office/drawing/2014/main" id="{8672ACC2-407F-44E2-B787-CE6FE9E925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2" t="5955" r="16704" b="9938"/>
          <a:stretch/>
        </p:blipFill>
        <p:spPr>
          <a:xfrm>
            <a:off x="868712" y="3424237"/>
            <a:ext cx="2853551" cy="2860212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5A5953B6-55E1-48E2-B4D3-3E89DB0F86B3}"/>
              </a:ext>
            </a:extLst>
          </p:cNvPr>
          <p:cNvSpPr/>
          <p:nvPr/>
        </p:nvSpPr>
        <p:spPr>
          <a:xfrm>
            <a:off x="6991362" y="4882573"/>
            <a:ext cx="533392" cy="53339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ECD948C-23DE-447A-95F1-BE0F2B22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>
                <a:latin typeface="Bahnschrift Light SemiCondensed" panose="020B0502040204020203" pitchFamily="34" charset="0"/>
              </a:rPr>
              <a:t>Intuition #1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E8111D-55E1-4292-942F-A9E1DFEC32C4}"/>
              </a:ext>
            </a:extLst>
          </p:cNvPr>
          <p:cNvSpPr txBox="1"/>
          <p:nvPr/>
        </p:nvSpPr>
        <p:spPr>
          <a:xfrm>
            <a:off x="875215" y="2141020"/>
            <a:ext cx="4167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analogous to how the eigenvectors of a correlation matrix tells us the direction of maximum variance when using PCA.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D7A14-16CC-4AF0-8B15-AEA5E9C731E2}"/>
              </a:ext>
            </a:extLst>
          </p:cNvPr>
          <p:cNvCxnSpPr>
            <a:cxnSpLocks/>
          </p:cNvCxnSpPr>
          <p:nvPr/>
        </p:nvCxnSpPr>
        <p:spPr>
          <a:xfrm flipH="1">
            <a:off x="1949949" y="4863431"/>
            <a:ext cx="3600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00715B-6BD9-4FF1-B85D-B7CF2A7922E1}"/>
              </a:ext>
            </a:extLst>
          </p:cNvPr>
          <p:cNvCxnSpPr>
            <a:cxnSpLocks/>
          </p:cNvCxnSpPr>
          <p:nvPr/>
        </p:nvCxnSpPr>
        <p:spPr>
          <a:xfrm>
            <a:off x="2299659" y="4863431"/>
            <a:ext cx="3600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F0D53D-99A6-4A56-A6DF-E8E162980553}"/>
              </a:ext>
            </a:extLst>
          </p:cNvPr>
          <p:cNvCxnSpPr>
            <a:cxnSpLocks/>
          </p:cNvCxnSpPr>
          <p:nvPr/>
        </p:nvCxnSpPr>
        <p:spPr>
          <a:xfrm flipV="1">
            <a:off x="2103220" y="4914750"/>
            <a:ext cx="158400" cy="3240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BEBAC7-78F0-44B1-88DA-09F5BD00DC23}"/>
              </a:ext>
            </a:extLst>
          </p:cNvPr>
          <p:cNvCxnSpPr>
            <a:cxnSpLocks/>
          </p:cNvCxnSpPr>
          <p:nvPr/>
        </p:nvCxnSpPr>
        <p:spPr>
          <a:xfrm flipH="1">
            <a:off x="2343414" y="4431394"/>
            <a:ext cx="158400" cy="3240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082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DDFBD3-A4B3-42AB-8D79-CA5CFDEA2E10}"/>
              </a:ext>
            </a:extLst>
          </p:cNvPr>
          <p:cNvSpPr/>
          <p:nvPr/>
        </p:nvSpPr>
        <p:spPr>
          <a:xfrm>
            <a:off x="650568" y="4333938"/>
            <a:ext cx="6997803" cy="1538288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hnschrift Light SemiCondensed" panose="020B0502040204020203" pitchFamily="34" charset="0"/>
              </a:rPr>
              <a:t>Intuition #2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A89B4-FAE4-4155-875C-C7DA75E8A891}"/>
              </a:ext>
            </a:extLst>
          </p:cNvPr>
          <p:cNvSpPr txBox="1"/>
          <p:nvPr/>
        </p:nvSpPr>
        <p:spPr>
          <a:xfrm>
            <a:off x="747712" y="1834181"/>
            <a:ext cx="10696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Similar to one dimension, the </a:t>
            </a:r>
            <a:r>
              <a:rPr lang="en-CA" sz="2800" dirty="0">
                <a:solidFill>
                  <a:srgbClr val="FFFF00"/>
                </a:solidFill>
              </a:rPr>
              <a:t>Jacobian matrix </a:t>
            </a:r>
            <a:r>
              <a:rPr lang="en-CA" sz="2800" dirty="0"/>
              <a:t>of the system can be thought of as the </a:t>
            </a:r>
            <a:r>
              <a:rPr lang="en-CA" sz="2800" dirty="0">
                <a:solidFill>
                  <a:srgbClr val="00B050"/>
                </a:solidFill>
              </a:rPr>
              <a:t>Hessian Matrix </a:t>
            </a:r>
            <a:r>
              <a:rPr lang="en-CA" sz="2800" dirty="0"/>
              <a:t>(generalized second derivative) of the potential function. So the eigenvalues of the Jacobian is analogous to an n-dimensional second-derivative test.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7E6ADC4-CCA7-4F26-BE62-5518A0F8E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4919" r="5058" b="20736"/>
          <a:stretch/>
        </p:blipFill>
        <p:spPr>
          <a:xfrm>
            <a:off x="8096009" y="4028235"/>
            <a:ext cx="3595928" cy="22718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6D9DF4-967E-462F-BBE0-248CC25C9BCC}"/>
              </a:ext>
            </a:extLst>
          </p:cNvPr>
          <p:cNvCxnSpPr>
            <a:cxnSpLocks/>
          </p:cNvCxnSpPr>
          <p:nvPr/>
        </p:nvCxnSpPr>
        <p:spPr>
          <a:xfrm>
            <a:off x="9617372" y="5176626"/>
            <a:ext cx="229884" cy="84683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321C8-CC05-4888-9436-372B55E0948C}"/>
                  </a:ext>
                </a:extLst>
              </p:cNvPr>
              <p:cNvSpPr txBox="1"/>
              <p:nvPr/>
            </p:nvSpPr>
            <p:spPr>
              <a:xfrm>
                <a:off x="9072917" y="4691223"/>
                <a:ext cx="976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A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321C8-CC05-4888-9436-372B55E09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917" y="4691223"/>
                <a:ext cx="9762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1C54CF8-A79A-4EA0-B55A-A577EA9D0C51}"/>
              </a:ext>
            </a:extLst>
          </p:cNvPr>
          <p:cNvSpPr/>
          <p:nvPr/>
        </p:nvSpPr>
        <p:spPr>
          <a:xfrm>
            <a:off x="7943540" y="3965556"/>
            <a:ext cx="3807432" cy="24221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F7E953-7CF0-496A-8FC4-CCB883149A87}"/>
              </a:ext>
            </a:extLst>
          </p:cNvPr>
          <p:cNvCxnSpPr/>
          <p:nvPr/>
        </p:nvCxnSpPr>
        <p:spPr>
          <a:xfrm>
            <a:off x="8402935" y="4140122"/>
            <a:ext cx="0" cy="3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8583FE-9393-4061-AAC4-73E3472C9663}"/>
              </a:ext>
            </a:extLst>
          </p:cNvPr>
          <p:cNvCxnSpPr>
            <a:cxnSpLocks/>
          </p:cNvCxnSpPr>
          <p:nvPr/>
        </p:nvCxnSpPr>
        <p:spPr>
          <a:xfrm flipH="1">
            <a:off x="8402935" y="4500122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40757-F1E6-477E-90E3-2DFE10C222C8}"/>
              </a:ext>
            </a:extLst>
          </p:cNvPr>
          <p:cNvCxnSpPr>
            <a:cxnSpLocks/>
          </p:cNvCxnSpPr>
          <p:nvPr/>
        </p:nvCxnSpPr>
        <p:spPr>
          <a:xfrm flipH="1">
            <a:off x="8409053" y="4243036"/>
            <a:ext cx="255600" cy="255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9DB2CF-873B-4945-826F-1D11B5DE2ADF}"/>
              </a:ext>
            </a:extLst>
          </p:cNvPr>
          <p:cNvSpPr txBox="1"/>
          <p:nvPr/>
        </p:nvSpPr>
        <p:spPr>
          <a:xfrm>
            <a:off x="8709862" y="430571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9E5A4-66CB-4B70-B783-DEC89826A219}"/>
              </a:ext>
            </a:extLst>
          </p:cNvPr>
          <p:cNvSpPr txBox="1"/>
          <p:nvPr/>
        </p:nvSpPr>
        <p:spPr>
          <a:xfrm>
            <a:off x="8617314" y="402385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F0F126-2C6A-4D8A-AD50-FCCE05246632}"/>
              </a:ext>
            </a:extLst>
          </p:cNvPr>
          <p:cNvSpPr txBox="1"/>
          <p:nvPr/>
        </p:nvSpPr>
        <p:spPr>
          <a:xfrm>
            <a:off x="8178188" y="4097797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z</a:t>
            </a:r>
          </a:p>
        </p:txBody>
      </p:sp>
      <p:pic>
        <p:nvPicPr>
          <p:cNvPr id="19" name="Graphic 18" descr="Warning">
            <a:extLst>
              <a:ext uri="{FF2B5EF4-FFF2-40B4-BE49-F238E27FC236}">
                <a16:creationId xmlns:a16="http://schemas.microsoft.com/office/drawing/2014/main" id="{03C6199E-EAC8-4543-AFE1-F0E84CCCB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001" y="462819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B71F5-0C8A-4692-889F-CC3E4EEC9052}"/>
              </a:ext>
            </a:extLst>
          </p:cNvPr>
          <p:cNvSpPr txBox="1"/>
          <p:nvPr/>
        </p:nvSpPr>
        <p:spPr>
          <a:xfrm>
            <a:off x="1808393" y="4502917"/>
            <a:ext cx="5777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nth dimensional system doesn’t necessarily have a potential function (only if the Jacobian is symmetric). However, intuitively, we can still imagine a </a:t>
            </a:r>
            <a:r>
              <a:rPr lang="en-CA" i="1" dirty="0"/>
              <a:t>local</a:t>
            </a:r>
            <a:r>
              <a:rPr lang="en-CA" dirty="0"/>
              <a:t> potential energy manifold which is at a maximum or minimum.</a:t>
            </a:r>
          </a:p>
        </p:txBody>
      </p:sp>
    </p:spTree>
    <p:extLst>
      <p:ext uri="{BB962C8B-B14F-4D97-AF65-F5344CB8AC3E}">
        <p14:creationId xmlns:p14="http://schemas.microsoft.com/office/powerpoint/2010/main" val="3561227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F54667-9E8F-4207-A18C-85E1AFE45661}"/>
              </a:ext>
            </a:extLst>
          </p:cNvPr>
          <p:cNvSpPr/>
          <p:nvPr/>
        </p:nvSpPr>
        <p:spPr>
          <a:xfrm>
            <a:off x="665711" y="1123949"/>
            <a:ext cx="10663238" cy="532447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AF49B16-9E8B-4C2B-8E5C-438180C1E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7"/>
          <a:stretch/>
        </p:blipFill>
        <p:spPr>
          <a:xfrm>
            <a:off x="910372" y="2760699"/>
            <a:ext cx="4580792" cy="2973352"/>
          </a:xfrm>
          <a:prstGeom prst="rect">
            <a:avLst/>
          </a:prstGeom>
        </p:spPr>
      </p:pic>
      <p:pic>
        <p:nvPicPr>
          <p:cNvPr id="13" name="Picture 1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3D3560D-1D1B-4C27-81BA-D196E6EA8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93"/>
          <a:stretch/>
        </p:blipFill>
        <p:spPr>
          <a:xfrm>
            <a:off x="5643410" y="2753230"/>
            <a:ext cx="5123159" cy="29808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E8B38D-387A-4479-8A13-6E0C00C874B7}"/>
              </a:ext>
            </a:extLst>
          </p:cNvPr>
          <p:cNvSpPr txBox="1"/>
          <p:nvPr/>
        </p:nvSpPr>
        <p:spPr>
          <a:xfrm>
            <a:off x="971550" y="1960005"/>
            <a:ext cx="837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solidFill>
                  <a:srgbClr val="FFFF00"/>
                </a:solidFill>
              </a:rPr>
              <a:t>Let’s not go there….we don’t need them anyways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663B6BC-4EBD-46DC-9489-6447A92EC9E2}"/>
              </a:ext>
            </a:extLst>
          </p:cNvPr>
          <p:cNvSpPr txBox="1">
            <a:spLocks/>
          </p:cNvSpPr>
          <p:nvPr/>
        </p:nvSpPr>
        <p:spPr>
          <a:xfrm>
            <a:off x="971550" y="1003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Generalized nth derivative</a:t>
            </a:r>
          </a:p>
        </p:txBody>
      </p:sp>
    </p:spTree>
    <p:extLst>
      <p:ext uri="{BB962C8B-B14F-4D97-AF65-F5344CB8AC3E}">
        <p14:creationId xmlns:p14="http://schemas.microsoft.com/office/powerpoint/2010/main" val="339156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ourglass black">
            <a:extLst>
              <a:ext uri="{FF2B5EF4-FFF2-40B4-BE49-F238E27FC236}">
                <a16:creationId xmlns:a16="http://schemas.microsoft.com/office/drawing/2014/main" id="{0E1CB150-3394-4DDC-80C0-96B907DAE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3508" r="8540" b="1329"/>
          <a:stretch/>
        </p:blipFill>
        <p:spPr bwMode="auto">
          <a:xfrm>
            <a:off x="1420905" y="327211"/>
            <a:ext cx="2873188" cy="407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6F14DA-1883-4FEC-80E2-0992C1C4B82C}"/>
                  </a:ext>
                </a:extLst>
              </p:cNvPr>
              <p:cNvSpPr txBox="1"/>
              <p:nvPr/>
            </p:nvSpPr>
            <p:spPr>
              <a:xfrm>
                <a:off x="4568552" y="1387759"/>
                <a:ext cx="6068969" cy="1009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6F14DA-1883-4FEC-80E2-0992C1C4B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552" y="1387759"/>
                <a:ext cx="6068969" cy="1009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3002379-34CC-4D65-BB9E-E601F47706A3}"/>
              </a:ext>
            </a:extLst>
          </p:cNvPr>
          <p:cNvSpPr txBox="1"/>
          <p:nvPr/>
        </p:nvSpPr>
        <p:spPr>
          <a:xfrm>
            <a:off x="784410" y="4776417"/>
            <a:ext cx="10493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If we know the present and the derivative with respect to time, then we know the immediate future.</a:t>
            </a:r>
            <a:endParaRPr lang="en-CA" sz="28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138A52-9023-44A0-9447-950561CDC4A4}"/>
                  </a:ext>
                </a:extLst>
              </p:cNvPr>
              <p:cNvSpPr txBox="1"/>
              <p:nvPr/>
            </p:nvSpPr>
            <p:spPr>
              <a:xfrm>
                <a:off x="6031005" y="2366681"/>
                <a:ext cx="22342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as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138A52-9023-44A0-9447-950561CD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005" y="2366681"/>
                <a:ext cx="2234201" cy="707886"/>
              </a:xfrm>
              <a:prstGeom prst="rect">
                <a:avLst/>
              </a:prstGeom>
              <a:blipFill>
                <a:blip r:embed="rId4"/>
                <a:stretch>
                  <a:fillRect l="-9537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AFD1EE-DD40-4602-AC7C-F3420EA0B42D}"/>
              </a:ext>
            </a:extLst>
          </p:cNvPr>
          <p:cNvSpPr/>
          <p:nvPr/>
        </p:nvSpPr>
        <p:spPr>
          <a:xfrm>
            <a:off x="4101353" y="1017494"/>
            <a:ext cx="6889376" cy="241150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753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Eigendecomposition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6AD50-7624-4EA6-BD38-33F7F6E3C6FA}"/>
                  </a:ext>
                </a:extLst>
              </p:cNvPr>
              <p:cNvSpPr txBox="1"/>
              <p:nvPr/>
            </p:nvSpPr>
            <p:spPr>
              <a:xfrm>
                <a:off x="1052513" y="1995488"/>
                <a:ext cx="2313967" cy="825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6AD50-7624-4EA6-BD38-33F7F6E3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3" y="1995488"/>
                <a:ext cx="2313967" cy="825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53CC75-1E7A-4153-A7FE-08EACBFC93BE}"/>
                  </a:ext>
                </a:extLst>
              </p:cNvPr>
              <p:cNvSpPr txBox="1"/>
              <p:nvPr/>
            </p:nvSpPr>
            <p:spPr>
              <a:xfrm>
                <a:off x="4081463" y="1946660"/>
                <a:ext cx="52911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>
                    <a:latin typeface="Cambria Math" panose="02040503050406030204" pitchFamily="18" charset="0"/>
                  </a:rPr>
                  <a:t>The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b="0" dirty="0">
                    <a:latin typeface="Cambria Math" panose="02040503050406030204" pitchFamily="18" charset="0"/>
                  </a:rPr>
                  <a:t> are all the values that satisfy the following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53CC75-1E7A-4153-A7FE-08EACBFC9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463" y="1946660"/>
                <a:ext cx="5291137" cy="923330"/>
              </a:xfrm>
              <a:prstGeom prst="rect">
                <a:avLst/>
              </a:prstGeom>
              <a:blipFill>
                <a:blip r:embed="rId3"/>
                <a:stretch>
                  <a:fillRect l="-1037" t="-39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409E83-0DC5-49BC-B749-DB98F37CCC99}"/>
                  </a:ext>
                </a:extLst>
              </p:cNvPr>
              <p:cNvSpPr txBox="1"/>
              <p:nvPr/>
            </p:nvSpPr>
            <p:spPr>
              <a:xfrm>
                <a:off x="1249992" y="4189984"/>
                <a:ext cx="1812739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409E83-0DC5-49BC-B749-DB98F37CC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92" y="4189984"/>
                <a:ext cx="1812739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F97D8F-E385-4F68-9107-E776388B936A}"/>
                  </a:ext>
                </a:extLst>
              </p:cNvPr>
              <p:cNvSpPr txBox="1"/>
              <p:nvPr/>
            </p:nvSpPr>
            <p:spPr>
              <a:xfrm>
                <a:off x="3364543" y="4123717"/>
                <a:ext cx="3132011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F97D8F-E385-4F68-9107-E776388B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543" y="4123717"/>
                <a:ext cx="3132011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738A01-B2B4-4CB4-8EFC-65959FA12DC4}"/>
                  </a:ext>
                </a:extLst>
              </p:cNvPr>
              <p:cNvSpPr txBox="1"/>
              <p:nvPr/>
            </p:nvSpPr>
            <p:spPr>
              <a:xfrm>
                <a:off x="1109663" y="5148262"/>
                <a:ext cx="4614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738A01-B2B4-4CB4-8EFC-65959FA12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63" y="5148262"/>
                <a:ext cx="461453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B2FBB0-B6D4-44B4-B3B3-A2046B823FFC}"/>
                  </a:ext>
                </a:extLst>
              </p:cNvPr>
              <p:cNvSpPr txBox="1"/>
              <p:nvPr/>
            </p:nvSpPr>
            <p:spPr>
              <a:xfrm>
                <a:off x="1249992" y="5827456"/>
                <a:ext cx="3357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B2FBB0-B6D4-44B4-B3B3-A2046B82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92" y="5827456"/>
                <a:ext cx="335713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91C549A-B6A3-4748-A257-D8AD6CDD29E7}"/>
              </a:ext>
            </a:extLst>
          </p:cNvPr>
          <p:cNvSpPr txBox="1"/>
          <p:nvPr/>
        </p:nvSpPr>
        <p:spPr>
          <a:xfrm>
            <a:off x="1109663" y="3552825"/>
            <a:ext cx="257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u="sng" dirty="0"/>
              <a:t>Example: two dimensions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54FD76-8727-46A1-A61B-A8AAAF79DF50}"/>
              </a:ext>
            </a:extLst>
          </p:cNvPr>
          <p:cNvSpPr txBox="1"/>
          <p:nvPr/>
        </p:nvSpPr>
        <p:spPr>
          <a:xfrm>
            <a:off x="6910387" y="4594264"/>
            <a:ext cx="5203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If the real part of the eigenvalue is </a:t>
            </a:r>
            <a:r>
              <a:rPr lang="en-CA" dirty="0">
                <a:solidFill>
                  <a:srgbClr val="00B0F0"/>
                </a:solidFill>
              </a:rPr>
              <a:t>negative</a:t>
            </a:r>
            <a:r>
              <a:rPr lang="en-CA" dirty="0"/>
              <a:t>, the direction is </a:t>
            </a:r>
            <a:r>
              <a:rPr lang="en-CA" dirty="0">
                <a:solidFill>
                  <a:srgbClr val="00B0F0"/>
                </a:solidFill>
              </a:rPr>
              <a:t>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If the real part of the eigenvalue is </a:t>
            </a:r>
            <a:r>
              <a:rPr lang="en-CA" dirty="0">
                <a:solidFill>
                  <a:srgbClr val="00B0F0"/>
                </a:solidFill>
              </a:rPr>
              <a:t>positive</a:t>
            </a:r>
            <a:r>
              <a:rPr lang="en-CA" dirty="0"/>
              <a:t>, the direction is </a:t>
            </a:r>
            <a:r>
              <a:rPr lang="en-CA" dirty="0">
                <a:solidFill>
                  <a:srgbClr val="00B0F0"/>
                </a:solidFill>
              </a:rPr>
              <a:t>unstable</a:t>
            </a:r>
            <a:r>
              <a:rPr lang="en-CA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If there is an </a:t>
            </a:r>
            <a:r>
              <a:rPr lang="en-CA" dirty="0">
                <a:solidFill>
                  <a:srgbClr val="00B0F0"/>
                </a:solidFill>
              </a:rPr>
              <a:t>imaginary</a:t>
            </a:r>
            <a:r>
              <a:rPr lang="en-CA" dirty="0"/>
              <a:t> component, trajectories </a:t>
            </a:r>
            <a:r>
              <a:rPr lang="en-CA" dirty="0">
                <a:solidFill>
                  <a:srgbClr val="00B0F0"/>
                </a:solidFill>
              </a:rPr>
              <a:t>spiral.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4869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4DE781E7-1DCC-4512-BC5C-34C7C3A5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28" y="2208359"/>
            <a:ext cx="6199521" cy="4649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two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3F1-7FD1-4987-89B4-A1336160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8" cy="553010"/>
          </a:xfrm>
        </p:spPr>
        <p:txBody>
          <a:bodyPr>
            <a:normAutofit/>
          </a:bodyPr>
          <a:lstStyle/>
          <a:p>
            <a:r>
              <a:rPr lang="en-CA" dirty="0"/>
              <a:t>Consider the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/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/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F63465-2BE5-4F22-A71C-38344F08DDE4}"/>
                  </a:ext>
                </a:extLst>
              </p:cNvPr>
              <p:cNvSpPr txBox="1"/>
              <p:nvPr/>
            </p:nvSpPr>
            <p:spPr>
              <a:xfrm>
                <a:off x="670722" y="3586356"/>
                <a:ext cx="4493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solidFill>
                      <a:srgbClr val="00B0F0"/>
                    </a:solidFill>
                  </a:rPr>
                  <a:t>Let’s compute the stability of the steady-state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−1 ,0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F63465-2BE5-4F22-A71C-38344F08D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22" y="3586356"/>
                <a:ext cx="4493731" cy="646331"/>
              </a:xfrm>
              <a:prstGeom prst="rect">
                <a:avLst/>
              </a:prstGeom>
              <a:blipFill>
                <a:blip r:embed="rId5"/>
                <a:stretch>
                  <a:fillRect l="-1085" t="-4717"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64D1650-687E-47C0-B02D-FB1E636B36AB}"/>
              </a:ext>
            </a:extLst>
          </p:cNvPr>
          <p:cNvSpPr txBox="1"/>
          <p:nvPr/>
        </p:nvSpPr>
        <p:spPr>
          <a:xfrm>
            <a:off x="779936" y="4728210"/>
            <a:ext cx="3498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400" dirty="0"/>
              <a:t>Find Jacobian Matrix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400" dirty="0"/>
              <a:t>Evaluate at steady-state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400" dirty="0"/>
              <a:t>Calculate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13FD05-D485-4AE5-A85F-A3FB3024D29E}"/>
                  </a:ext>
                </a:extLst>
              </p:cNvPr>
              <p:cNvSpPr/>
              <p:nvPr/>
            </p:nvSpPr>
            <p:spPr>
              <a:xfrm>
                <a:off x="9321920" y="558421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13FD05-D485-4AE5-A85F-A3FB3024D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920" y="558421"/>
                <a:ext cx="250171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484E6F1-91F4-4CB0-9EEE-E59A3FD72306}"/>
                  </a:ext>
                </a:extLst>
              </p:cNvPr>
              <p:cNvSpPr/>
              <p:nvPr/>
            </p:nvSpPr>
            <p:spPr>
              <a:xfrm>
                <a:off x="10003292" y="1670473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484E6F1-91F4-4CB0-9EEE-E59A3FD72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292" y="1670473"/>
                <a:ext cx="113896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4593076F-8ADE-4006-995B-10BEB38DD6F9}"/>
              </a:ext>
            </a:extLst>
          </p:cNvPr>
          <p:cNvSpPr/>
          <p:nvPr/>
        </p:nvSpPr>
        <p:spPr>
          <a:xfrm>
            <a:off x="9731840" y="1288592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192B53-BE96-4AB2-B13B-EDDCB57987A8}"/>
              </a:ext>
            </a:extLst>
          </p:cNvPr>
          <p:cNvSpPr/>
          <p:nvPr/>
        </p:nvSpPr>
        <p:spPr>
          <a:xfrm>
            <a:off x="9724377" y="120551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</p:spTree>
    <p:extLst>
      <p:ext uri="{BB962C8B-B14F-4D97-AF65-F5344CB8AC3E}">
        <p14:creationId xmlns:p14="http://schemas.microsoft.com/office/powerpoint/2010/main" val="4274998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42DC691-C50A-412F-82B3-B3F03078D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28" y="2208359"/>
            <a:ext cx="6199521" cy="4649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two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3F1-7FD1-4987-89B4-A1336160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8" cy="553010"/>
          </a:xfrm>
        </p:spPr>
        <p:txBody>
          <a:bodyPr>
            <a:normAutofit/>
          </a:bodyPr>
          <a:lstStyle/>
          <a:p>
            <a:r>
              <a:rPr lang="en-CA" dirty="0"/>
              <a:t>Consider the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/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/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/>
              <p:nvPr/>
            </p:nvSpPr>
            <p:spPr>
              <a:xfrm>
                <a:off x="9321920" y="558421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920" y="558421"/>
                <a:ext cx="2501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/>
              <p:nvPr/>
            </p:nvSpPr>
            <p:spPr>
              <a:xfrm>
                <a:off x="10003292" y="1670473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292" y="1670473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72F8E1B-6470-43B9-8A8E-7E90E3FB3830}"/>
              </a:ext>
            </a:extLst>
          </p:cNvPr>
          <p:cNvSpPr/>
          <p:nvPr/>
        </p:nvSpPr>
        <p:spPr>
          <a:xfrm>
            <a:off x="9731840" y="1288592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07AEA-64B6-4B57-A684-AEEFE45A57AE}"/>
              </a:ext>
            </a:extLst>
          </p:cNvPr>
          <p:cNvSpPr/>
          <p:nvPr/>
        </p:nvSpPr>
        <p:spPr>
          <a:xfrm>
            <a:off x="9724377" y="120551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30685D-0694-41C7-8EB4-D1F804F54457}"/>
                  </a:ext>
                </a:extLst>
              </p:cNvPr>
              <p:cNvSpPr txBox="1"/>
              <p:nvPr/>
            </p:nvSpPr>
            <p:spPr>
              <a:xfrm>
                <a:off x="871234" y="3687424"/>
                <a:ext cx="3916778" cy="960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=−1,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30685D-0694-41C7-8EB4-D1F804F5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34" y="3687424"/>
                <a:ext cx="3916778" cy="960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BACD83-D611-415E-B74A-67DD575607C6}"/>
                  </a:ext>
                </a:extLst>
              </p:cNvPr>
              <p:cNvSpPr txBox="1"/>
              <p:nvPr/>
            </p:nvSpPr>
            <p:spPr>
              <a:xfrm>
                <a:off x="1051111" y="4809003"/>
                <a:ext cx="2331279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=1, 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BACD83-D611-415E-B74A-67DD5756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11" y="4809003"/>
                <a:ext cx="2331279" cy="582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2BD749-1878-4747-9FFA-E1DFAEE16704}"/>
                  </a:ext>
                </a:extLst>
              </p:cNvPr>
              <p:cNvSpPr txBox="1"/>
              <p:nvPr/>
            </p:nvSpPr>
            <p:spPr>
              <a:xfrm>
                <a:off x="871234" y="5465836"/>
                <a:ext cx="2749663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=−1, 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2BD749-1878-4747-9FFA-E1DFAEE16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34" y="5465836"/>
                <a:ext cx="2749663" cy="5821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68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FC4F01-0C2B-4794-9105-D97B8B6B5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49" y="2097922"/>
            <a:ext cx="6281737" cy="4711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7FD87-DE3F-400C-BBD8-32A56E0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space: two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3F1-7FD1-4987-89B4-A1336160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8" cy="553010"/>
          </a:xfrm>
        </p:spPr>
        <p:txBody>
          <a:bodyPr>
            <a:normAutofit/>
          </a:bodyPr>
          <a:lstStyle/>
          <a:p>
            <a:r>
              <a:rPr lang="en-CA" dirty="0"/>
              <a:t>Consider the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/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4BFF54-C7A2-4AA4-BF74-798ED2582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2652680"/>
                <a:ext cx="387275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/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0D936-470B-4D83-B96C-E97498719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17" y="1705354"/>
                <a:ext cx="203652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/>
              <p:nvPr/>
            </p:nvSpPr>
            <p:spPr>
              <a:xfrm>
                <a:off x="9321920" y="558421"/>
                <a:ext cx="2501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CA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8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E4EBA-A2D5-4564-B88D-C685DFE74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920" y="558421"/>
                <a:ext cx="2501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/>
              <p:nvPr/>
            </p:nvSpPr>
            <p:spPr>
              <a:xfrm>
                <a:off x="10003292" y="1670473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B57125-2E67-4B21-9E85-606034C7E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292" y="1670473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72F8E1B-6470-43B9-8A8E-7E90E3FB3830}"/>
              </a:ext>
            </a:extLst>
          </p:cNvPr>
          <p:cNvSpPr/>
          <p:nvPr/>
        </p:nvSpPr>
        <p:spPr>
          <a:xfrm>
            <a:off x="9731840" y="1288592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FF0000"/>
                </a:solidFill>
              </a:rPr>
              <a:t>y-nullcline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07AEA-64B6-4B57-A684-AEEFE45A57AE}"/>
              </a:ext>
            </a:extLst>
          </p:cNvPr>
          <p:cNvSpPr/>
          <p:nvPr/>
        </p:nvSpPr>
        <p:spPr>
          <a:xfrm>
            <a:off x="9724377" y="120551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u="sng" dirty="0">
                <a:solidFill>
                  <a:srgbClr val="0066FF"/>
                </a:solidFill>
              </a:rPr>
              <a:t>x-nullcline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A245C-BFE7-4DEC-AEFE-77DE8C406823}"/>
              </a:ext>
            </a:extLst>
          </p:cNvPr>
          <p:cNvSpPr/>
          <p:nvPr/>
        </p:nvSpPr>
        <p:spPr>
          <a:xfrm>
            <a:off x="638175" y="4119673"/>
            <a:ext cx="58959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/>
              <a:t>In n dimensions, an equilibrium has n </a:t>
            </a:r>
            <a:r>
              <a:rPr lang="en-CA" sz="2000" dirty="0">
                <a:solidFill>
                  <a:srgbClr val="FFFF00"/>
                </a:solidFill>
              </a:rPr>
              <a:t>stable/unstable manifolds</a:t>
            </a:r>
            <a:r>
              <a:rPr lang="en-CA" sz="2000" dirty="0"/>
              <a:t>. </a:t>
            </a:r>
          </a:p>
          <a:p>
            <a:r>
              <a:rPr lang="en-CA" sz="2000" dirty="0"/>
              <a:t>Their </a:t>
            </a:r>
            <a:r>
              <a:rPr lang="en-CA" sz="2000" dirty="0">
                <a:solidFill>
                  <a:srgbClr val="00B0F0"/>
                </a:solidFill>
              </a:rPr>
              <a:t>direction</a:t>
            </a:r>
            <a:r>
              <a:rPr lang="en-CA" sz="2000" dirty="0"/>
              <a:t> is determined by the </a:t>
            </a:r>
            <a:r>
              <a:rPr lang="en-CA" sz="2000" dirty="0">
                <a:solidFill>
                  <a:srgbClr val="00B0F0"/>
                </a:solidFill>
              </a:rPr>
              <a:t>eigenvector</a:t>
            </a:r>
            <a:r>
              <a:rPr lang="en-CA" sz="2000" dirty="0"/>
              <a:t>.</a:t>
            </a:r>
          </a:p>
          <a:p>
            <a:r>
              <a:rPr lang="en-CA" sz="2000" dirty="0"/>
              <a:t>Their </a:t>
            </a:r>
            <a:r>
              <a:rPr lang="en-CA" sz="2000" dirty="0">
                <a:solidFill>
                  <a:srgbClr val="00B0F0"/>
                </a:solidFill>
              </a:rPr>
              <a:t>stability</a:t>
            </a:r>
            <a:r>
              <a:rPr lang="en-CA" sz="2000" dirty="0"/>
              <a:t> is determined by the </a:t>
            </a:r>
            <a:r>
              <a:rPr lang="en-CA" sz="2000" dirty="0">
                <a:solidFill>
                  <a:srgbClr val="00B0F0"/>
                </a:solidFill>
              </a:rPr>
              <a:t>eigenvalue</a:t>
            </a:r>
            <a:r>
              <a:rPr lang="en-CA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96798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C231-1B17-44CF-9F1E-6DD5275B80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/>
              <a:t>Bifurcation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B6AB-58D9-40D6-B3C1-7B1A2F43FC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How does the stability of a system change with a parameter?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u="sng" dirty="0">
                    <a:solidFill>
                      <a:srgbClr val="00B0F0"/>
                    </a:solidFill>
                  </a:rPr>
                  <a:t>Exercise</a:t>
                </a:r>
                <a:r>
                  <a:rPr lang="en-CA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For what values is dx/dt = 0?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What is the stability of each of these steady-states?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B6AB-58D9-40D6-B3C1-7B1A2F43FC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66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C231-1B17-44CF-9F1E-6DD5275B80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Bifurcation Analysis: </a:t>
            </a:r>
            <a:r>
              <a:rPr lang="en-CA" i="1" dirty="0" err="1"/>
              <a:t>transcritical</a:t>
            </a:r>
            <a:endParaRPr lang="en-CA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B6AB-58D9-40D6-B3C1-7B1A2F43FC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B6AB-58D9-40D6-B3C1-7B1A2F43FC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B7DCB0-2021-44CB-B276-ADF0BA4F280D}"/>
              </a:ext>
            </a:extLst>
          </p:cNvPr>
          <p:cNvCxnSpPr/>
          <p:nvPr/>
        </p:nvCxnSpPr>
        <p:spPr>
          <a:xfrm>
            <a:off x="2204720" y="3330280"/>
            <a:ext cx="77825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037B713-C2A0-48F1-88DC-06F2129D477E}"/>
              </a:ext>
            </a:extLst>
          </p:cNvPr>
          <p:cNvSpPr/>
          <p:nvPr/>
        </p:nvSpPr>
        <p:spPr>
          <a:xfrm>
            <a:off x="5916000" y="3150280"/>
            <a:ext cx="360000" cy="3600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AACEF7-03F6-4842-8BC4-AD34FE726AB2}"/>
              </a:ext>
            </a:extLst>
          </p:cNvPr>
          <p:cNvSpPr/>
          <p:nvPr/>
        </p:nvSpPr>
        <p:spPr>
          <a:xfrm>
            <a:off x="3880360" y="3150280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3F70C8-BA62-4BCC-BA95-6F27C1D84EC4}"/>
                  </a:ext>
                </a:extLst>
              </p:cNvPr>
              <p:cNvSpPr txBox="1"/>
              <p:nvPr/>
            </p:nvSpPr>
            <p:spPr>
              <a:xfrm>
                <a:off x="5697204" y="3505614"/>
                <a:ext cx="797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3F70C8-BA62-4BCC-BA95-6F27C1D84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204" y="3505614"/>
                <a:ext cx="7975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FC1379-5B11-4BB3-95FA-5D2C98A0F017}"/>
                  </a:ext>
                </a:extLst>
              </p:cNvPr>
              <p:cNvSpPr txBox="1"/>
              <p:nvPr/>
            </p:nvSpPr>
            <p:spPr>
              <a:xfrm>
                <a:off x="3462792" y="3527720"/>
                <a:ext cx="11951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FC1379-5B11-4BB3-95FA-5D2C98A0F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92" y="3527720"/>
                <a:ext cx="11951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92B84-7E7B-4995-B539-0ADB46EDE4F1}"/>
              </a:ext>
            </a:extLst>
          </p:cNvPr>
          <p:cNvCxnSpPr/>
          <p:nvPr/>
        </p:nvCxnSpPr>
        <p:spPr>
          <a:xfrm>
            <a:off x="2204720" y="4475182"/>
            <a:ext cx="77825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5EDD1FA-3ED7-4E22-A5DE-32051D77F29C}"/>
              </a:ext>
            </a:extLst>
          </p:cNvPr>
          <p:cNvSpPr/>
          <p:nvPr/>
        </p:nvSpPr>
        <p:spPr>
          <a:xfrm>
            <a:off x="5916000" y="429518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0066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7F76CB-9307-4885-BAF0-E2414CFF446D}"/>
                  </a:ext>
                </a:extLst>
              </p:cNvPr>
              <p:cNvSpPr txBox="1"/>
              <p:nvPr/>
            </p:nvSpPr>
            <p:spPr>
              <a:xfrm>
                <a:off x="5489488" y="4655182"/>
                <a:ext cx="1213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7F76CB-9307-4885-BAF0-E2414CFF4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488" y="4655182"/>
                <a:ext cx="12130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664552-03DC-4465-B922-BF4D4EB0AA81}"/>
              </a:ext>
            </a:extLst>
          </p:cNvPr>
          <p:cNvCxnSpPr/>
          <p:nvPr/>
        </p:nvCxnSpPr>
        <p:spPr>
          <a:xfrm>
            <a:off x="2204720" y="5620084"/>
            <a:ext cx="77825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AA5B096-2DE1-41A8-B53E-A4EA2202EBF5}"/>
              </a:ext>
            </a:extLst>
          </p:cNvPr>
          <p:cNvSpPr/>
          <p:nvPr/>
        </p:nvSpPr>
        <p:spPr>
          <a:xfrm>
            <a:off x="7951640" y="5435418"/>
            <a:ext cx="360000" cy="3600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5DD1E6-D8EB-4225-B9FF-B58167AE3E61}"/>
              </a:ext>
            </a:extLst>
          </p:cNvPr>
          <p:cNvSpPr/>
          <p:nvPr/>
        </p:nvSpPr>
        <p:spPr>
          <a:xfrm>
            <a:off x="5916000" y="5435418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A28225-9A39-4684-A484-F4E47E040086}"/>
                  </a:ext>
                </a:extLst>
              </p:cNvPr>
              <p:cNvSpPr txBox="1"/>
              <p:nvPr/>
            </p:nvSpPr>
            <p:spPr>
              <a:xfrm>
                <a:off x="5697204" y="5795418"/>
                <a:ext cx="797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A28225-9A39-4684-A484-F4E47E04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204" y="5795418"/>
                <a:ext cx="7975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53DE2A-07B0-438E-83D3-DB08E2922845}"/>
                  </a:ext>
                </a:extLst>
              </p:cNvPr>
              <p:cNvSpPr txBox="1"/>
              <p:nvPr/>
            </p:nvSpPr>
            <p:spPr>
              <a:xfrm>
                <a:off x="7534072" y="5804774"/>
                <a:ext cx="11951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53DE2A-07B0-438E-83D3-DB08E2922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72" y="5804774"/>
                <a:ext cx="11951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51D788-6909-4E36-8D18-DBB671AB4305}"/>
              </a:ext>
            </a:extLst>
          </p:cNvPr>
          <p:cNvCxnSpPr>
            <a:cxnSpLocks/>
          </p:cNvCxnSpPr>
          <p:nvPr/>
        </p:nvCxnSpPr>
        <p:spPr>
          <a:xfrm flipH="1">
            <a:off x="2868930" y="3330280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07FFBD-A240-4F65-8386-FC8A4F0FF617}"/>
              </a:ext>
            </a:extLst>
          </p:cNvPr>
          <p:cNvCxnSpPr>
            <a:cxnSpLocks/>
          </p:cNvCxnSpPr>
          <p:nvPr/>
        </p:nvCxnSpPr>
        <p:spPr>
          <a:xfrm>
            <a:off x="4865370" y="3330280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418FAF-1EEB-4749-975B-50E305F896BB}"/>
              </a:ext>
            </a:extLst>
          </p:cNvPr>
          <p:cNvCxnSpPr>
            <a:cxnSpLocks/>
          </p:cNvCxnSpPr>
          <p:nvPr/>
        </p:nvCxnSpPr>
        <p:spPr>
          <a:xfrm flipH="1">
            <a:off x="6852285" y="3330280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788226-A402-4A75-A37A-2A52609242C4}"/>
              </a:ext>
            </a:extLst>
          </p:cNvPr>
          <p:cNvCxnSpPr>
            <a:cxnSpLocks/>
          </p:cNvCxnSpPr>
          <p:nvPr/>
        </p:nvCxnSpPr>
        <p:spPr>
          <a:xfrm flipH="1">
            <a:off x="4785360" y="4475182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82483-81FD-4A6F-9556-11C8EFE858FB}"/>
              </a:ext>
            </a:extLst>
          </p:cNvPr>
          <p:cNvCxnSpPr>
            <a:cxnSpLocks/>
          </p:cNvCxnSpPr>
          <p:nvPr/>
        </p:nvCxnSpPr>
        <p:spPr>
          <a:xfrm flipH="1">
            <a:off x="6812280" y="4475182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1246BB-6B3C-43A3-A8C4-07D3562677A6}"/>
              </a:ext>
            </a:extLst>
          </p:cNvPr>
          <p:cNvCxnSpPr>
            <a:cxnSpLocks/>
          </p:cNvCxnSpPr>
          <p:nvPr/>
        </p:nvCxnSpPr>
        <p:spPr>
          <a:xfrm flipH="1">
            <a:off x="4825365" y="5615418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8D757A-6691-4883-9871-1C6A37CD8C02}"/>
              </a:ext>
            </a:extLst>
          </p:cNvPr>
          <p:cNvCxnSpPr>
            <a:cxnSpLocks/>
          </p:cNvCxnSpPr>
          <p:nvPr/>
        </p:nvCxnSpPr>
        <p:spPr>
          <a:xfrm>
            <a:off x="6892290" y="5615418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2AA336-8927-48A1-B244-945219516A3A}"/>
              </a:ext>
            </a:extLst>
          </p:cNvPr>
          <p:cNvCxnSpPr>
            <a:cxnSpLocks/>
          </p:cNvCxnSpPr>
          <p:nvPr/>
        </p:nvCxnSpPr>
        <p:spPr>
          <a:xfrm flipH="1">
            <a:off x="2880360" y="4479964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F52BB1-FFD5-4ED7-8CD8-4C15A1002FBB}"/>
              </a:ext>
            </a:extLst>
          </p:cNvPr>
          <p:cNvCxnSpPr>
            <a:cxnSpLocks/>
          </p:cNvCxnSpPr>
          <p:nvPr/>
        </p:nvCxnSpPr>
        <p:spPr>
          <a:xfrm flipH="1">
            <a:off x="2857500" y="5615418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BD1134-9905-401C-ABA7-A733E20F7AFF}"/>
              </a:ext>
            </a:extLst>
          </p:cNvPr>
          <p:cNvCxnSpPr>
            <a:cxnSpLocks/>
          </p:cNvCxnSpPr>
          <p:nvPr/>
        </p:nvCxnSpPr>
        <p:spPr>
          <a:xfrm flipH="1">
            <a:off x="8823960" y="3330280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7AD77B-95B0-466F-A2FB-B45163C69F7E}"/>
              </a:ext>
            </a:extLst>
          </p:cNvPr>
          <p:cNvCxnSpPr>
            <a:cxnSpLocks/>
          </p:cNvCxnSpPr>
          <p:nvPr/>
        </p:nvCxnSpPr>
        <p:spPr>
          <a:xfrm flipH="1">
            <a:off x="8835390" y="4479964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1D3310A-F89D-44CF-9E2F-0960D9242F2C}"/>
              </a:ext>
            </a:extLst>
          </p:cNvPr>
          <p:cNvCxnSpPr>
            <a:cxnSpLocks/>
          </p:cNvCxnSpPr>
          <p:nvPr/>
        </p:nvCxnSpPr>
        <p:spPr>
          <a:xfrm flipH="1">
            <a:off x="8812530" y="5615418"/>
            <a:ext cx="56388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4C6F06-4A80-483E-9111-3F843820EABE}"/>
              </a:ext>
            </a:extLst>
          </p:cNvPr>
          <p:cNvSpPr txBox="1"/>
          <p:nvPr/>
        </p:nvSpPr>
        <p:spPr>
          <a:xfrm>
            <a:off x="9987280" y="1586036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00B0F0"/>
                </a:solidFill>
              </a:rPr>
              <a:t>stable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55B63D-98EE-4ACC-93A0-BA9F2DAB965C}"/>
              </a:ext>
            </a:extLst>
          </p:cNvPr>
          <p:cNvSpPr txBox="1"/>
          <p:nvPr/>
        </p:nvSpPr>
        <p:spPr>
          <a:xfrm>
            <a:off x="9987280" y="1982583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2485623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star filled sky&#10;&#10;Description automatically generated">
            <a:extLst>
              <a:ext uri="{FF2B5EF4-FFF2-40B4-BE49-F238E27FC236}">
                <a16:creationId xmlns:a16="http://schemas.microsoft.com/office/drawing/2014/main" id="{75B6AF20-151E-4892-A660-67356CBDE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59" y="2143125"/>
            <a:ext cx="7250681" cy="445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15C231-1B17-44CF-9F1E-6DD5275B80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Bifurcation Diagram: </a:t>
            </a:r>
            <a:r>
              <a:rPr lang="en-CA" i="1" dirty="0" err="1"/>
              <a:t>transcritical</a:t>
            </a:r>
            <a:endParaRPr lang="en-CA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B6AB-58D9-40D6-B3C1-7B1A2F43FC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175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B6AB-58D9-40D6-B3C1-7B1A2F43FC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175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85018E8-99B4-4AA4-B1C2-409853EFA197}"/>
              </a:ext>
            </a:extLst>
          </p:cNvPr>
          <p:cNvSpPr txBox="1"/>
          <p:nvPr/>
        </p:nvSpPr>
        <p:spPr>
          <a:xfrm>
            <a:off x="9639300" y="2466976"/>
            <a:ext cx="16642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solidFill>
                  <a:srgbClr val="0066FF"/>
                </a:solidFill>
              </a:rPr>
              <a:t>Stable</a:t>
            </a:r>
          </a:p>
          <a:p>
            <a:r>
              <a:rPr lang="en-CA" sz="3200" dirty="0">
                <a:solidFill>
                  <a:srgbClr val="FF0000"/>
                </a:solidFill>
              </a:rPr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3025667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100D-731F-44CF-81F6-F5507B92998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>
                <a:latin typeface="Bahnschrift Light" panose="020B0502040204020203" pitchFamily="34" charset="0"/>
              </a:rPr>
              <a:t>Computer Simulations of 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FBFD-19B1-4721-A545-314F92A0E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56634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CA" dirty="0">
                <a:latin typeface="Bahnschrift SemiLight SemiConde" panose="020B0502040204020203" pitchFamily="34" charset="0"/>
              </a:rPr>
              <a:t>Numerical methods</a:t>
            </a:r>
          </a:p>
          <a:p>
            <a:r>
              <a:rPr lang="en-CA" dirty="0">
                <a:latin typeface="Bahnschrift SemiLight SemiConde" panose="020B0502040204020203" pitchFamily="34" charset="0"/>
              </a:rPr>
              <a:t>Assignment</a:t>
            </a:r>
          </a:p>
        </p:txBody>
      </p:sp>
      <p:pic>
        <p:nvPicPr>
          <p:cNvPr id="6146" name="Picture 2" descr="Image result for computer simulation grid">
            <a:extLst>
              <a:ext uri="{FF2B5EF4-FFF2-40B4-BE49-F238E27FC236}">
                <a16:creationId xmlns:a16="http://schemas.microsoft.com/office/drawing/2014/main" id="{84E2848F-8403-4BF0-A937-CAC612EF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7198"/>
            <a:ext cx="5905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099ED1-DAE5-4641-8201-ABA87ABC5516}"/>
                  </a:ext>
                </a:extLst>
              </p:cNvPr>
              <p:cNvSpPr txBox="1"/>
              <p:nvPr/>
            </p:nvSpPr>
            <p:spPr>
              <a:xfrm>
                <a:off x="7419988" y="4774548"/>
                <a:ext cx="40975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CA" sz="2000" dirty="0"/>
                  <a:t>Computers have finite precision so we can never take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CA" sz="2000" dirty="0"/>
                  <a:t> in a simulation. Numerical methods allow us to control our computation error.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099ED1-DAE5-4641-8201-ABA87ABC5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88" y="4774548"/>
                <a:ext cx="4097512" cy="1323439"/>
              </a:xfrm>
              <a:prstGeom prst="rect">
                <a:avLst/>
              </a:prstGeom>
              <a:blipFill>
                <a:blip r:embed="rId3"/>
                <a:stretch>
                  <a:fillRect l="-1488" t="-2304" r="-1637" b="-73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C1BEAF-6FBB-40B6-B2AF-6F2B3F5B4234}"/>
                  </a:ext>
                </a:extLst>
              </p:cNvPr>
              <p:cNvSpPr txBox="1"/>
              <p:nvPr/>
            </p:nvSpPr>
            <p:spPr>
              <a:xfrm>
                <a:off x="7317547" y="3389739"/>
                <a:ext cx="4302396" cy="734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d>
                          <m:d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C1BEAF-6FBB-40B6-B2AF-6F2B3F5B4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547" y="3389739"/>
                <a:ext cx="4302396" cy="734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286B2C-9A48-4B1B-9F6B-B70FAD6EF9A9}"/>
                  </a:ext>
                </a:extLst>
              </p:cNvPr>
              <p:cNvSpPr txBox="1"/>
              <p:nvPr/>
            </p:nvSpPr>
            <p:spPr>
              <a:xfrm>
                <a:off x="8658298" y="4123979"/>
                <a:ext cx="16208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800" dirty="0"/>
                  <a:t>as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286B2C-9A48-4B1B-9F6B-B70FAD6E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298" y="4123979"/>
                <a:ext cx="1620893" cy="523220"/>
              </a:xfrm>
              <a:prstGeom prst="rect">
                <a:avLst/>
              </a:prstGeom>
              <a:blipFill>
                <a:blip r:embed="rId5"/>
                <a:stretch>
                  <a:fillRect l="-7519" t="-11765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485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45AC-1BE6-4DA9-B947-E4113297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ODEs numerically: </a:t>
            </a:r>
            <a:r>
              <a:rPr lang="en-CA" dirty="0">
                <a:solidFill>
                  <a:srgbClr val="FFFF00"/>
                </a:solidFill>
              </a:rPr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931093-36CF-468D-BB54-4B786349CA4F}"/>
                  </a:ext>
                </a:extLst>
              </p:cNvPr>
              <p:cNvSpPr txBox="1"/>
              <p:nvPr/>
            </p:nvSpPr>
            <p:spPr>
              <a:xfrm>
                <a:off x="838200" y="1601041"/>
                <a:ext cx="6068969" cy="1625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b="0" dirty="0"/>
                  <a:t>Recall</a:t>
                </a:r>
                <a:r>
                  <a:rPr lang="en-CA" sz="4000" b="0" dirty="0">
                    <a:latin typeface="Cambria Math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931093-36CF-468D-BB54-4B786349C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1041"/>
                <a:ext cx="6068969" cy="1625253"/>
              </a:xfrm>
              <a:prstGeom prst="rect">
                <a:avLst/>
              </a:prstGeom>
              <a:blipFill>
                <a:blip r:embed="rId2"/>
                <a:stretch>
                  <a:fillRect l="-3618" t="-7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9FB00-AFBA-4A0E-A1A5-B9B999E6BF00}"/>
                  </a:ext>
                </a:extLst>
              </p:cNvPr>
              <p:cNvSpPr txBox="1"/>
              <p:nvPr/>
            </p:nvSpPr>
            <p:spPr>
              <a:xfrm>
                <a:off x="7806016" y="2305045"/>
                <a:ext cx="22342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as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9FB00-AFBA-4A0E-A1A5-B9B999E6B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16" y="2305045"/>
                <a:ext cx="2234201" cy="707886"/>
              </a:xfrm>
              <a:prstGeom prst="rect">
                <a:avLst/>
              </a:prstGeom>
              <a:blipFill>
                <a:blip r:embed="rId3"/>
                <a:stretch>
                  <a:fillRect l="-983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BB971D-13B2-46FB-9DA6-58AE0410B518}"/>
              </a:ext>
            </a:extLst>
          </p:cNvPr>
          <p:cNvSpPr txBox="1"/>
          <p:nvPr/>
        </p:nvSpPr>
        <p:spPr>
          <a:xfrm>
            <a:off x="838200" y="3631707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Given a </a:t>
            </a:r>
            <a:r>
              <a:rPr lang="en-CA" sz="3200" i="1" dirty="0">
                <a:solidFill>
                  <a:srgbClr val="00B0F0"/>
                </a:solidFill>
              </a:rPr>
              <a:t>step size</a:t>
            </a:r>
            <a:r>
              <a:rPr lang="en-CA" sz="3200" dirty="0"/>
              <a:t>, h, we can approximate the solution to the 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0DFDFC-3E2C-4884-988E-945DB984CE5F}"/>
                  </a:ext>
                </a:extLst>
              </p:cNvPr>
              <p:cNvSpPr txBox="1"/>
              <p:nvPr/>
            </p:nvSpPr>
            <p:spPr>
              <a:xfrm>
                <a:off x="3550023" y="4534150"/>
                <a:ext cx="3901709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0DFDFC-3E2C-4884-988E-945DB984C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23" y="4534150"/>
                <a:ext cx="3901709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F3854-A322-4772-B2CA-5A40A05D4C45}"/>
                  </a:ext>
                </a:extLst>
              </p:cNvPr>
              <p:cNvSpPr txBox="1"/>
              <p:nvPr/>
            </p:nvSpPr>
            <p:spPr>
              <a:xfrm>
                <a:off x="3454568" y="5611368"/>
                <a:ext cx="43514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CA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F3854-A322-4772-B2CA-5A40A05D4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568" y="5611368"/>
                <a:ext cx="43514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883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7273-B1D2-4431-9AFA-27FBAAD0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1st order, linear, explicit 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88D75-0978-4FB7-8643-BBF07FFCE4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3852" y="2057307"/>
                <a:ext cx="1743635" cy="9489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88D75-0978-4FB7-8643-BBF07FFCE4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3852" y="2057307"/>
                <a:ext cx="1743635" cy="948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C0B3-690A-41BB-A558-C55DBCC6543A}"/>
                  </a:ext>
                </a:extLst>
              </p:cNvPr>
              <p:cNvSpPr txBox="1"/>
              <p:nvPr/>
            </p:nvSpPr>
            <p:spPr>
              <a:xfrm>
                <a:off x="2474324" y="3429000"/>
                <a:ext cx="16426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C0B3-690A-41BB-A558-C55DBCC6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324" y="3429000"/>
                <a:ext cx="16426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3825-7AE3-4528-B00F-8B8E11425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0" y="1789066"/>
            <a:ext cx="5026212" cy="3769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36DE57-03F4-4BB6-B0AF-1CCD2561CE85}"/>
                  </a:ext>
                </a:extLst>
              </p:cNvPr>
              <p:cNvSpPr txBox="1"/>
              <p:nvPr/>
            </p:nvSpPr>
            <p:spPr>
              <a:xfrm>
                <a:off x="772801" y="4321830"/>
                <a:ext cx="5045740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CA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</m:sup>
                          </m:sSup>
                        </m:e>
                      </m:d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𝑎𝑘</m:t>
                      </m:r>
                      <m:sSup>
                        <m:sSupPr>
                          <m:ctrlP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36DE57-03F4-4BB6-B0AF-1CCD2561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1" y="4321830"/>
                <a:ext cx="5045740" cy="91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12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80A1-9BF0-4B0C-80AA-BEB25FB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>
                <a:latin typeface="Bahnschrift Light" panose="020B0502040204020203" pitchFamily="34" charset="0"/>
              </a:rPr>
              <a:t>Outline of tutorial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19E9B0-313D-4192-9F81-8BC38CCC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Bahnschrift SemiLight SemiConde" panose="020B0502040204020203" pitchFamily="34" charset="0"/>
              </a:rPr>
              <a:t>Parts of a differential equation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Bahnschrift SemiLight SemiConde" panose="020B0502040204020203" pitchFamily="34" charset="0"/>
              </a:rPr>
              <a:t>Analysis of nonlinear systems (by hand)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Bahnschrift SemiLight SemiConde" panose="020B0502040204020203" pitchFamily="34" charset="0"/>
              </a:rPr>
              <a:t>Computer simulations of dynamical systems</a:t>
            </a:r>
          </a:p>
        </p:txBody>
      </p:sp>
    </p:spTree>
    <p:extLst>
      <p:ext uri="{BB962C8B-B14F-4D97-AF65-F5344CB8AC3E}">
        <p14:creationId xmlns:p14="http://schemas.microsoft.com/office/powerpoint/2010/main" val="2425494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100D-731F-44CF-81F6-F5507B92998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>
                <a:latin typeface="Bahnschrift Light" panose="020B0502040204020203" pitchFamily="34" charset="0"/>
              </a:rPr>
              <a:t>Parts of a differential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FBFD-19B1-4721-A545-314F92A0E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03451"/>
          </a:xfrm>
          <a:solidFill>
            <a:schemeClr val="bg1">
              <a:lumMod val="85000"/>
              <a:lumOff val="15000"/>
            </a:schemeClr>
          </a:solidFill>
          <a:effectLst/>
        </p:spPr>
        <p:txBody>
          <a:bodyPr>
            <a:normAutofit/>
          </a:bodyPr>
          <a:lstStyle/>
          <a:p>
            <a:r>
              <a:rPr lang="en-CA" dirty="0">
                <a:latin typeface="Bahnschrift SemiLight SemiConde" panose="020B0502040204020203" pitchFamily="34" charset="0"/>
              </a:rPr>
              <a:t>The differentials</a:t>
            </a:r>
          </a:p>
          <a:p>
            <a:r>
              <a:rPr lang="en-CA" dirty="0">
                <a:latin typeface="Bahnschrift SemiLight SemiConde" panose="020B0502040204020203" pitchFamily="34" charset="0"/>
              </a:rPr>
              <a:t>The initial conditions/boundary values</a:t>
            </a:r>
          </a:p>
          <a:p>
            <a:r>
              <a:rPr lang="en-CA" dirty="0">
                <a:latin typeface="Bahnschrift SemiLight SemiConde" panose="020B0502040204020203" pitchFamily="34" charset="0"/>
              </a:rPr>
              <a:t>The variables</a:t>
            </a:r>
          </a:p>
          <a:p>
            <a:r>
              <a:rPr lang="en-CA" dirty="0">
                <a:latin typeface="Bahnschrift SemiLight SemiConde" panose="020B0502040204020203" pitchFamily="34" charset="0"/>
              </a:rPr>
              <a:t>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03532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100D-731F-44CF-81F6-F5507B92998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>
                <a:latin typeface="Bahnschrift Light" panose="020B0502040204020203" pitchFamily="34" charset="0"/>
              </a:rPr>
              <a:t>Parts of a differential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FBFD-19B1-4721-A545-314F92A0E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7075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CA" dirty="0">
                <a:latin typeface="Bahnschrift SemiLight SemiConde" panose="020B0502040204020203" pitchFamily="34" charset="0"/>
              </a:rPr>
              <a:t>The differentials: </a:t>
            </a:r>
            <a:r>
              <a:rPr lang="en-CA" dirty="0">
                <a:solidFill>
                  <a:srgbClr val="00B0F0"/>
                </a:solidFill>
                <a:latin typeface="Bahnschrift SemiLight SemiConde" panose="020B0502040204020203" pitchFamily="34" charset="0"/>
              </a:rPr>
              <a:t>order and partial/ordinary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E45524A-50F6-4152-AC2D-F692F7A173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0279617"/>
                  </p:ext>
                </p:extLst>
              </p:nvPr>
            </p:nvGraphicFramePr>
            <p:xfrm>
              <a:off x="1155324" y="2901886"/>
              <a:ext cx="9881352" cy="327190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191316">
                      <a:extLst>
                        <a:ext uri="{9D8B030D-6E8A-4147-A177-3AD203B41FA5}">
                          <a16:colId xmlns:a16="http://schemas.microsoft.com/office/drawing/2014/main" val="298509150"/>
                        </a:ext>
                      </a:extLst>
                    </a:gridCol>
                    <a:gridCol w="4690036">
                      <a:extLst>
                        <a:ext uri="{9D8B030D-6E8A-4147-A177-3AD203B41FA5}">
                          <a16:colId xmlns:a16="http://schemas.microsoft.com/office/drawing/2014/main" val="3471439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Description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810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d>
                                  <m:d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lit/>
                                  </m:rP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Linear, autonomous, first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778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Autonomous, first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5110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First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1462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CA" sz="18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lit/>
                                  </m:rPr>
                                  <a:rPr lang="en-CA" sz="180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CA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CA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CA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180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CA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CA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p>
                                      <m:sSupPr>
                                        <m:ctrlPr>
                                          <a:rPr lang="en-CA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CA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180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CA" sz="1800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CA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nth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009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80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CA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CA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r>
                                      <a:rPr lang="en-CA" sz="1800" smtClean="0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p>
                                      <m:sSupPr>
                                        <m:ctrlPr>
                                          <a:rPr lang="en-CA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CA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180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CA" sz="180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Implicit, nth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9773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40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f>
                                      <m:f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f>
                                      <m:f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f>
                                      <m:f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f>
                                      <m:f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CA" sz="140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CA" sz="140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;…</m:t>
                                    </m:r>
                                  </m:e>
                                </m:d>
                                <m:r>
                                  <a:rPr lang="en-CA" sz="140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Implicit, nth order, partial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98796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9202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E45524A-50F6-4152-AC2D-F692F7A173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0279617"/>
                  </p:ext>
                </p:extLst>
              </p:nvPr>
            </p:nvGraphicFramePr>
            <p:xfrm>
              <a:off x="1155324" y="2901886"/>
              <a:ext cx="9881352" cy="3271902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5191316">
                      <a:extLst>
                        <a:ext uri="{9D8B030D-6E8A-4147-A177-3AD203B41FA5}">
                          <a16:colId xmlns:a16="http://schemas.microsoft.com/office/drawing/2014/main" val="298509150"/>
                        </a:ext>
                      </a:extLst>
                    </a:gridCol>
                    <a:gridCol w="4690036">
                      <a:extLst>
                        <a:ext uri="{9D8B030D-6E8A-4147-A177-3AD203B41FA5}">
                          <a16:colId xmlns:a16="http://schemas.microsoft.com/office/drawing/2014/main" val="3471439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Description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810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8197" r="-90610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Linear, autonomous, first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778776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2424" r="-90610" b="-5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Autonomous, first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5110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21667" r="-90610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First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1462051"/>
                      </a:ext>
                    </a:extLst>
                  </a:tr>
                  <a:tr h="406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77612" r="-90610" b="-3537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nth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009727"/>
                      </a:ext>
                    </a:extLst>
                  </a:tr>
                  <a:tr h="406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77612" r="-90610" b="-2537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Implicit, nth order, ordinary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9773304"/>
                      </a:ext>
                    </a:extLst>
                  </a:tr>
                  <a:tr h="5750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1702" r="-90610" b="-8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Implicit, nth order, partial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98796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9202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51AA7C-49DD-48CD-B0B7-C7252D0C6FB6}"/>
              </a:ext>
            </a:extLst>
          </p:cNvPr>
          <p:cNvSpPr txBox="1"/>
          <p:nvPr/>
        </p:nvSpPr>
        <p:spPr>
          <a:xfrm>
            <a:off x="3969805" y="6291776"/>
            <a:ext cx="706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*These are all one dimensional. We can also form </a:t>
            </a:r>
            <a:r>
              <a:rPr lang="en-CA" i="1" dirty="0">
                <a:solidFill>
                  <a:srgbClr val="FFFF00"/>
                </a:solidFill>
              </a:rPr>
              <a:t>systems</a:t>
            </a:r>
            <a:r>
              <a:rPr lang="en-CA" dirty="0">
                <a:solidFill>
                  <a:srgbClr val="FFFF00"/>
                </a:solidFill>
              </a:rPr>
              <a:t> of coupled DEs</a:t>
            </a:r>
          </a:p>
        </p:txBody>
      </p:sp>
    </p:spTree>
    <p:extLst>
      <p:ext uri="{BB962C8B-B14F-4D97-AF65-F5344CB8AC3E}">
        <p14:creationId xmlns:p14="http://schemas.microsoft.com/office/powerpoint/2010/main" val="410642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7273-B1D2-4431-9AFA-27FBAAD0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2nd order, explicit, nonlinear 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C9B9B-D061-47D8-9B13-05F1CE287BD7}"/>
                  </a:ext>
                </a:extLst>
              </p:cNvPr>
              <p:cNvSpPr txBox="1"/>
              <p:nvPr/>
            </p:nvSpPr>
            <p:spPr>
              <a:xfrm>
                <a:off x="4779838" y="1690688"/>
                <a:ext cx="2632324" cy="1080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C9B9B-D061-47D8-9B13-05F1CE287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38" y="1690688"/>
                <a:ext cx="2632324" cy="1080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D936CF-BC8E-4520-8591-28699325F3CC}"/>
                  </a:ext>
                </a:extLst>
              </p:cNvPr>
              <p:cNvSpPr txBox="1"/>
              <p:nvPr/>
            </p:nvSpPr>
            <p:spPr>
              <a:xfrm>
                <a:off x="8372984" y="4250273"/>
                <a:ext cx="2980816" cy="734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800" dirty="0">
                    <a:solidFill>
                      <a:srgbClr val="FFFF0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d>
                          <m:dPr>
                            <m:ctrlPr>
                              <a:rPr lang="en-CA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CA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CA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D936CF-BC8E-4520-8591-28699325F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984" y="4250273"/>
                <a:ext cx="2980816" cy="734240"/>
              </a:xfrm>
              <a:prstGeom prst="rect">
                <a:avLst/>
              </a:prstGeom>
              <a:blipFill>
                <a:blip r:embed="rId3"/>
                <a:stretch>
                  <a:fillRect l="-4294" b="-107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6DA905-CF0A-418E-9410-BE93F64FD834}"/>
                  </a:ext>
                </a:extLst>
              </p:cNvPr>
              <p:cNvSpPr txBox="1"/>
              <p:nvPr/>
            </p:nvSpPr>
            <p:spPr>
              <a:xfrm>
                <a:off x="4676726" y="3572884"/>
                <a:ext cx="3357399" cy="231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A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2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CA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CA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CA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CA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CA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CA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6DA905-CF0A-418E-9410-BE93F64FD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726" y="3572884"/>
                <a:ext cx="3357399" cy="2312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D7A21D-FDEB-4ED8-846A-DE963C0BBEE7}"/>
              </a:ext>
            </a:extLst>
          </p:cNvPr>
          <p:cNvSpPr/>
          <p:nvPr/>
        </p:nvSpPr>
        <p:spPr>
          <a:xfrm>
            <a:off x="593187" y="3572884"/>
            <a:ext cx="3587262" cy="2406528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We can write an explicit, nth order ODE as a system of first order ODEs</a:t>
            </a:r>
          </a:p>
        </p:txBody>
      </p:sp>
    </p:spTree>
    <p:extLst>
      <p:ext uri="{BB962C8B-B14F-4D97-AF65-F5344CB8AC3E}">
        <p14:creationId xmlns:p14="http://schemas.microsoft.com/office/powerpoint/2010/main" val="245326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7273-B1D2-4431-9AFA-27FBAAD0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1st order, linear, explicit 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88D75-0978-4FB7-8643-BBF07FFCE4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24965" y="2034476"/>
                <a:ext cx="1743635" cy="94895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88D75-0978-4FB7-8643-BBF07FFCE4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4965" y="2034476"/>
                <a:ext cx="1743635" cy="948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C0B3-690A-41BB-A558-C55DBCC6543A}"/>
                  </a:ext>
                </a:extLst>
              </p:cNvPr>
              <p:cNvSpPr txBox="1"/>
              <p:nvPr/>
            </p:nvSpPr>
            <p:spPr>
              <a:xfrm>
                <a:off x="2039471" y="3412286"/>
                <a:ext cx="19146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C0B3-690A-41BB-A558-C55DBCC6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1" y="3412286"/>
                <a:ext cx="191462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5DDB1B0-D3DD-4FC3-8A96-A0E6B1A02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49" y="2034476"/>
            <a:ext cx="4427807" cy="33377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AB8E-73B5-4DE5-9354-A3DB8862020B}"/>
              </a:ext>
            </a:extLst>
          </p:cNvPr>
          <p:cNvCxnSpPr>
            <a:cxnSpLocks/>
          </p:cNvCxnSpPr>
          <p:nvPr/>
        </p:nvCxnSpPr>
        <p:spPr>
          <a:xfrm flipV="1">
            <a:off x="7606208" y="3561746"/>
            <a:ext cx="0" cy="121471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C1F073-028F-4341-8807-3713A4CE781B}"/>
              </a:ext>
            </a:extLst>
          </p:cNvPr>
          <p:cNvCxnSpPr>
            <a:cxnSpLocks/>
          </p:cNvCxnSpPr>
          <p:nvPr/>
        </p:nvCxnSpPr>
        <p:spPr>
          <a:xfrm flipV="1">
            <a:off x="8300973" y="3561746"/>
            <a:ext cx="0" cy="121471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05464D-422B-4F76-AA04-A04DD256D876}"/>
              </a:ext>
            </a:extLst>
          </p:cNvPr>
          <p:cNvCxnSpPr>
            <a:cxnSpLocks/>
          </p:cNvCxnSpPr>
          <p:nvPr/>
        </p:nvCxnSpPr>
        <p:spPr>
          <a:xfrm flipH="1">
            <a:off x="7606208" y="3561746"/>
            <a:ext cx="6947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4ED491-697A-4681-A069-F6F44A927BA5}"/>
                  </a:ext>
                </a:extLst>
              </p:cNvPr>
              <p:cNvSpPr txBox="1"/>
              <p:nvPr/>
            </p:nvSpPr>
            <p:spPr>
              <a:xfrm>
                <a:off x="7211885" y="3664840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4ED491-697A-4681-A069-F6F44A927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885" y="3664840"/>
                <a:ext cx="3824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D682DD-C180-4279-BDBE-60273555421A}"/>
                  </a:ext>
                </a:extLst>
              </p:cNvPr>
              <p:cNvSpPr txBox="1"/>
              <p:nvPr/>
            </p:nvSpPr>
            <p:spPr>
              <a:xfrm>
                <a:off x="7762384" y="317215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D682DD-C180-4279-BDBE-60273555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384" y="3172154"/>
                <a:ext cx="365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F826B4-5AC2-44EF-B6E3-56642AF5B5C4}"/>
                  </a:ext>
                </a:extLst>
              </p:cNvPr>
              <p:cNvSpPr txBox="1"/>
              <p:nvPr/>
            </p:nvSpPr>
            <p:spPr>
              <a:xfrm>
                <a:off x="1134190" y="4364365"/>
                <a:ext cx="3725187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A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F826B4-5AC2-44EF-B6E3-56642AF5B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90" y="4364365"/>
                <a:ext cx="3725187" cy="9103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34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ahnschrift Light SemiCondensed"/>
        <a:ea typeface=""/>
        <a:cs typeface=""/>
      </a:majorFont>
      <a:minorFont>
        <a:latin typeface="Bahnschrift SemiLight SemiCond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6894</TotalTime>
  <Words>2138</Words>
  <Application>Microsoft Office PowerPoint</Application>
  <PresentationFormat>Widescreen</PresentationFormat>
  <Paragraphs>377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Bahnschrift Light</vt:lpstr>
      <vt:lpstr>Bahnschrift Light SemiCondensed</vt:lpstr>
      <vt:lpstr>Bahnschrift SemiLight SemiConde</vt:lpstr>
      <vt:lpstr>Calibri</vt:lpstr>
      <vt:lpstr>Cambria Math</vt:lpstr>
      <vt:lpstr>Office Theme</vt:lpstr>
      <vt:lpstr>Differential Equations</vt:lpstr>
      <vt:lpstr>PowerPoint Presentation</vt:lpstr>
      <vt:lpstr>PowerPoint Presentation</vt:lpstr>
      <vt:lpstr>PowerPoint Presentation</vt:lpstr>
      <vt:lpstr>Outline of tutorial</vt:lpstr>
      <vt:lpstr>Parts of a differential equation</vt:lpstr>
      <vt:lpstr>Parts of a differential equation</vt:lpstr>
      <vt:lpstr>Example: 2nd order, explicit, nonlinear ODE</vt:lpstr>
      <vt:lpstr>Example: 1st order, linear, explicit ODE</vt:lpstr>
      <vt:lpstr>Example: 1st order, linear, explicit ODE</vt:lpstr>
      <vt:lpstr>PowerPoint Presentation</vt:lpstr>
      <vt:lpstr>Parts of a differential equation</vt:lpstr>
      <vt:lpstr>Example: Initial conditions</vt:lpstr>
      <vt:lpstr>Example: Boundary Values</vt:lpstr>
      <vt:lpstr>Parts of a differential equation</vt:lpstr>
      <vt:lpstr>PowerPoint Presentation</vt:lpstr>
      <vt:lpstr>PowerPoint Presentation</vt:lpstr>
      <vt:lpstr>Example: fast/slow system</vt:lpstr>
      <vt:lpstr>Parameters: units must make sense!</vt:lpstr>
      <vt:lpstr>Analysing nonlinear ODEs</vt:lpstr>
      <vt:lpstr>Phase space: Let’s forget about time…</vt:lpstr>
      <vt:lpstr>PowerPoint Presentation</vt:lpstr>
      <vt:lpstr>Phase space: two dimensions</vt:lpstr>
      <vt:lpstr>Phase space: two dimensions</vt:lpstr>
      <vt:lpstr>Phase space: two dimensions</vt:lpstr>
      <vt:lpstr>Phase space: two dimensions</vt:lpstr>
      <vt:lpstr>Phase space: two dimensions</vt:lpstr>
      <vt:lpstr>Phase space: two dimensions</vt:lpstr>
      <vt:lpstr>Linear stability analysis</vt:lpstr>
      <vt:lpstr>Linear stability analysis</vt:lpstr>
      <vt:lpstr>Linear stability analysis</vt:lpstr>
      <vt:lpstr>Linear stability analysis</vt:lpstr>
      <vt:lpstr>Linear stability analysis: exercise</vt:lpstr>
      <vt:lpstr>Higher dimensions: notation for system</vt:lpstr>
      <vt:lpstr>Linear stability analysis</vt:lpstr>
      <vt:lpstr>Intuition #1</vt:lpstr>
      <vt:lpstr>Intuition #1</vt:lpstr>
      <vt:lpstr>Intuition #2 </vt:lpstr>
      <vt:lpstr>PowerPoint Presentation</vt:lpstr>
      <vt:lpstr>Eigendecomposition</vt:lpstr>
      <vt:lpstr>Phase space: two dimensions</vt:lpstr>
      <vt:lpstr>Phase space: two dimensions</vt:lpstr>
      <vt:lpstr>Phase space: two dimensions</vt:lpstr>
      <vt:lpstr>Bifurcation Analysis</vt:lpstr>
      <vt:lpstr>Bifurcation Analysis: transcritical</vt:lpstr>
      <vt:lpstr>Bifurcation Diagram: transcritical</vt:lpstr>
      <vt:lpstr>Computer Simulations of ODEs</vt:lpstr>
      <vt:lpstr>Solving ODEs numerically: Forward Euler</vt:lpstr>
      <vt:lpstr>Example: 1st order, linear, explicit 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Equations</dc:title>
  <dc:creator>Niklas Brake</dc:creator>
  <cp:lastModifiedBy>Niklas Brake</cp:lastModifiedBy>
  <cp:revision>153</cp:revision>
  <dcterms:created xsi:type="dcterms:W3CDTF">2020-01-20T23:39:25Z</dcterms:created>
  <dcterms:modified xsi:type="dcterms:W3CDTF">2020-01-29T02:12:16Z</dcterms:modified>
</cp:coreProperties>
</file>